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3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46"/>
  </p:notesMasterIdLst>
  <p:handoutMasterIdLst>
    <p:handoutMasterId r:id="rId47"/>
  </p:handoutMasterIdLst>
  <p:sldIdLst>
    <p:sldId id="291" r:id="rId2"/>
    <p:sldId id="293" r:id="rId3"/>
    <p:sldId id="301" r:id="rId4"/>
    <p:sldId id="294" r:id="rId5"/>
    <p:sldId id="295" r:id="rId6"/>
    <p:sldId id="296" r:id="rId7"/>
    <p:sldId id="297" r:id="rId8"/>
    <p:sldId id="298" r:id="rId9"/>
    <p:sldId id="300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310" r:id="rId18"/>
    <p:sldId id="311" r:id="rId19"/>
    <p:sldId id="312" r:id="rId20"/>
    <p:sldId id="313" r:id="rId21"/>
    <p:sldId id="314" r:id="rId22"/>
    <p:sldId id="315" r:id="rId23"/>
    <p:sldId id="316" r:id="rId24"/>
    <p:sldId id="317" r:id="rId25"/>
    <p:sldId id="318" r:id="rId26"/>
    <p:sldId id="319" r:id="rId27"/>
    <p:sldId id="320" r:id="rId28"/>
    <p:sldId id="321" r:id="rId29"/>
    <p:sldId id="322" r:id="rId30"/>
    <p:sldId id="323" r:id="rId31"/>
    <p:sldId id="324" r:id="rId32"/>
    <p:sldId id="325" r:id="rId33"/>
    <p:sldId id="326" r:id="rId34"/>
    <p:sldId id="327" r:id="rId35"/>
    <p:sldId id="328" r:id="rId36"/>
    <p:sldId id="329" r:id="rId37"/>
    <p:sldId id="336" r:id="rId38"/>
    <p:sldId id="337" r:id="rId39"/>
    <p:sldId id="330" r:id="rId40"/>
    <p:sldId id="331" r:id="rId41"/>
    <p:sldId id="332" r:id="rId42"/>
    <p:sldId id="333" r:id="rId43"/>
    <p:sldId id="334" r:id="rId44"/>
    <p:sldId id="335" r:id="rId45"/>
  </p:sldIdLst>
  <p:sldSz cx="9144000" cy="6858000" type="screen4x3"/>
  <p:notesSz cx="6934200" cy="9220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F049582-A0E2-C549-A293-39AD272086A1}">
          <p14:sldIdLst>
            <p14:sldId id="291"/>
            <p14:sldId id="293"/>
            <p14:sldId id="301"/>
            <p14:sldId id="294"/>
            <p14:sldId id="295"/>
            <p14:sldId id="296"/>
            <p14:sldId id="297"/>
            <p14:sldId id="298"/>
            <p14:sldId id="300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6"/>
            <p14:sldId id="337"/>
            <p14:sldId id="330"/>
            <p14:sldId id="331"/>
            <p14:sldId id="332"/>
            <p14:sldId id="333"/>
            <p14:sldId id="334"/>
            <p14:sldId id="33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86"/>
    <p:restoredTop sz="86259"/>
  </p:normalViewPr>
  <p:slideViewPr>
    <p:cSldViewPr>
      <p:cViewPr varScale="1">
        <p:scale>
          <a:sx n="110" d="100"/>
          <a:sy n="110" d="100"/>
        </p:scale>
        <p:origin x="2232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31" d="100"/>
          <a:sy n="131" d="100"/>
        </p:scale>
        <p:origin x="266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574" y="1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/>
          <a:lstStyle>
            <a:lvl1pPr algn="r">
              <a:defRPr sz="1100"/>
            </a:lvl1pPr>
          </a:lstStyle>
          <a:p>
            <a:fld id="{82884B81-6372-4314-A9FF-3FEEA5BA7FD8}" type="datetimeFigureOut">
              <a:rPr lang="en-US" smtClean="0"/>
              <a:t>3/2/23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27574" y="8758276"/>
            <a:ext cx="3005121" cy="460400"/>
          </a:xfrm>
          <a:prstGeom prst="rect">
            <a:avLst/>
          </a:prstGeom>
        </p:spPr>
        <p:txBody>
          <a:bodyPr vert="horz" lIns="87316" tIns="43658" rIns="87316" bIns="43658" rtlCol="0" anchor="b"/>
          <a:lstStyle>
            <a:lvl1pPr algn="r">
              <a:defRPr sz="1100"/>
            </a:lvl1pPr>
          </a:lstStyle>
          <a:p>
            <a:fld id="{5FBCB171-D845-4996-B264-125C6B72D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82812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10.tiff>
</file>

<file path=ppt/media/image11.tiff>
</file>

<file path=ppt/media/image12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27775" y="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62050" y="692150"/>
            <a:ext cx="4610100" cy="3457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93420" y="4379595"/>
            <a:ext cx="5547360" cy="41490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pitchFamily="34" charset="0"/>
              </a:defRPr>
            </a:lvl1pPr>
          </a:lstStyle>
          <a:p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27775" y="8757590"/>
            <a:ext cx="3004820" cy="4610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302" tIns="46151" rIns="92302" bIns="46151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pitchFamily="34" charset="0"/>
              </a:defRPr>
            </a:lvl1pPr>
          </a:lstStyle>
          <a:p>
            <a:fld id="{C142CCA2-2949-4325-A78A-A7C3B63D73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8287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AC47610-A579-4DD1-AA62-8EA40B23FA17}" type="slidenum">
              <a:rPr lang="en-US"/>
              <a:pPr/>
              <a:t>1</a:t>
            </a:fld>
            <a:endParaRPr lang="en-US"/>
          </a:p>
        </p:txBody>
      </p:sp>
      <p:sp>
        <p:nvSpPr>
          <p:cNvPr id="40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18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</a:t>
            </a:r>
            <a:r>
              <a:rPr lang="en-US" dirty="0" err="1"/>
              <a:t>perl</a:t>
            </a:r>
            <a:r>
              <a:rPr lang="en-US" dirty="0"/>
              <a:t> program.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9006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(filter (</a:t>
            </a:r>
            <a:r>
              <a:rPr lang="en-US" dirty="0" err="1"/>
              <a:t>curryr</a:t>
            </a:r>
            <a:r>
              <a:rPr lang="en-US" dirty="0"/>
              <a:t> &gt; 4) </a:t>
            </a:r>
            <a:r>
              <a:rPr lang="en-US" dirty="0" err="1"/>
              <a:t>lst</a:t>
            </a:r>
            <a:r>
              <a:rPr lang="en-US" dirty="0"/>
              <a:t>)</a:t>
            </a:r>
          </a:p>
          <a:p>
            <a:r>
              <a:rPr lang="en-US" dirty="0"/>
              <a:t>(map (curry</a:t>
            </a:r>
            <a:r>
              <a:rPr lang="en-US" baseline="0" dirty="0"/>
              <a:t> cons 1) </a:t>
            </a:r>
            <a:r>
              <a:rPr lang="en-US" baseline="0" dirty="0" err="1"/>
              <a:t>lst</a:t>
            </a:r>
            <a:r>
              <a:rPr lang="en-US" baseline="0" dirty="0"/>
              <a:t>)</a:t>
            </a:r>
          </a:p>
          <a:p>
            <a:r>
              <a:rPr lang="en-US" baseline="0" dirty="0"/>
              <a:t>(map (curry list 1) </a:t>
            </a:r>
            <a:r>
              <a:rPr lang="en-US" baseline="0" dirty="0" err="1"/>
              <a:t>lst</a:t>
            </a:r>
            <a:r>
              <a:rPr lang="en-US" baseline="0" dirty="0"/>
              <a:t>)</a:t>
            </a:r>
          </a:p>
          <a:p>
            <a:r>
              <a:rPr lang="en-US" baseline="0" dirty="0"/>
              <a:t>(map (</a:t>
            </a:r>
            <a:r>
              <a:rPr lang="en-US" baseline="0" dirty="0" err="1"/>
              <a:t>curryr</a:t>
            </a:r>
            <a:r>
              <a:rPr lang="en-US" baseline="0" dirty="0"/>
              <a:t> </a:t>
            </a:r>
            <a:r>
              <a:rPr lang="en-US" baseline="0" dirty="0" err="1"/>
              <a:t>expt</a:t>
            </a:r>
            <a:r>
              <a:rPr lang="en-US" baseline="0" dirty="0"/>
              <a:t> 2) </a:t>
            </a:r>
            <a:r>
              <a:rPr lang="en-US" baseline="0" dirty="0" err="1"/>
              <a:t>lst</a:t>
            </a:r>
            <a:r>
              <a:rPr lang="en-US" baseline="0" dirty="0"/>
              <a:t>)</a:t>
            </a:r>
          </a:p>
          <a:p>
            <a:r>
              <a:rPr lang="en-US" baseline="0" dirty="0"/>
              <a:t>(define </a:t>
            </a:r>
            <a:r>
              <a:rPr lang="en-US" baseline="0" dirty="0" err="1"/>
              <a:t>dist</a:t>
            </a:r>
            <a:r>
              <a:rPr lang="en-US" baseline="0" dirty="0"/>
              <a:t>-from-origin (curry </a:t>
            </a:r>
            <a:r>
              <a:rPr lang="en-US" baseline="0" dirty="0" err="1"/>
              <a:t>dist</a:t>
            </a:r>
            <a:r>
              <a:rPr lang="en-US" baseline="0"/>
              <a:t> 0 0))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42CCA2-2949-4325-A78A-A7C3B63D73CE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749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E115C0-909B-4E1C-9E6E-04B3E910359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304800"/>
            <a:ext cx="19431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04800"/>
            <a:ext cx="56769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082AAE3-B489-4A15-89C7-18993943A37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8534400" cy="533400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534400" cy="51054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B048AC8-D41E-4C7B-8EE3-A52489AA1F0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3883048-0376-4A94-A445-C2F5CD3FC35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3810000" cy="4495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EA12F5-03B5-4BEE-BF40-7EC1D15EBEE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57FCB40-9664-45B5-BAA8-170CAD35339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4D69B1-7287-44D7-BAC9-82A718B3128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3CE0B5-4587-46C9-88FF-288BD15E320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DD7DB5F-D2ED-41DB-B30F-B019AB82D77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2279E5-AC96-4A1A-8381-1C3686D4000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3048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7724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r>
              <a:rPr lang="en-US"/>
              <a:t>Spring 2013</a:t>
            </a:r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95600" y="6400800"/>
            <a:ext cx="3429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b="0"/>
            </a:lvl1pPr>
          </a:lstStyle>
          <a:p>
            <a:r>
              <a:rPr lang="en-US"/>
              <a:t>CSE341: Programming Languages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3B048AC8-D41E-4C7B-8EE3-A52489AA1F0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/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 i="1">
          <a:solidFill>
            <a:schemeClr val="tx1"/>
          </a:solidFill>
          <a:latin typeface="Arial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0" Type="http://schemas.openxmlformats.org/officeDocument/2006/relationships/image" Target="../media/image8.png"/><Relationship Id="rId4" Type="http://schemas.openxmlformats.org/officeDocument/2006/relationships/image" Target="../media/image2.tiff"/><Relationship Id="rId9" Type="http://schemas.openxmlformats.org/officeDocument/2006/relationships/image" Target="../media/image7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8718"/>
            <a:ext cx="7772400" cy="2843082"/>
          </a:xfrm>
        </p:spPr>
        <p:txBody>
          <a:bodyPr/>
          <a:lstStyle/>
          <a:p>
            <a:pPr algn="ctr"/>
            <a:r>
              <a:rPr lang="en-US" sz="4800" i="0" dirty="0"/>
              <a:t>CS 360 </a:t>
            </a:r>
            <a:br>
              <a:rPr lang="en-US" sz="4800" i="0" dirty="0"/>
            </a:br>
            <a:r>
              <a:rPr lang="en-US" sz="4800" i="0" dirty="0"/>
              <a:t>Programming Languages</a:t>
            </a:r>
            <a:br>
              <a:rPr lang="en-US" sz="4800" i="0" dirty="0"/>
            </a:br>
            <a:r>
              <a:rPr lang="en-US" sz="4800" i="0" dirty="0"/>
              <a:t>Day 13 </a:t>
            </a:r>
            <a:r>
              <a:rPr lang="mr-IN" sz="4800" i="0" dirty="0"/>
              <a:t>–</a:t>
            </a:r>
            <a:r>
              <a:rPr lang="en-US" sz="4800" i="0" dirty="0"/>
              <a:t> Dynamic Scope, Closure Idioms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401" y="5633016"/>
            <a:ext cx="2709970" cy="82120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0310" y="4928247"/>
            <a:ext cx="914400" cy="1676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3438" y="3779065"/>
            <a:ext cx="1565760" cy="9812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413" y="5270812"/>
            <a:ext cx="1074994" cy="123407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74273" y="3611133"/>
            <a:ext cx="1951281" cy="131711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" y="3676569"/>
            <a:ext cx="1112603" cy="12516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3729" y="5270812"/>
            <a:ext cx="1340251" cy="13402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39493" y="3449028"/>
            <a:ext cx="1342602" cy="184366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02999" y="5769926"/>
            <a:ext cx="2057400" cy="54738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533025" y="3801953"/>
            <a:ext cx="2106468" cy="93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38891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idioms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know the rules for lexical scope and function closures.</a:t>
            </a:r>
          </a:p>
          <a:p>
            <a:pPr lvl="1"/>
            <a:r>
              <a:rPr lang="en-US" dirty="0"/>
              <a:t>Now we'll see what it's good for.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partial but wide-ranging list:</a:t>
            </a:r>
          </a:p>
          <a:p>
            <a:pPr marL="0" indent="0">
              <a:buNone/>
            </a:pPr>
            <a:endParaRPr lang="en-US" sz="800" dirty="0"/>
          </a:p>
          <a:p>
            <a:r>
              <a:rPr lang="en-US" dirty="0"/>
              <a:t>Pass functions with private data to iterators: Done</a:t>
            </a:r>
            <a:endParaRPr lang="en-US" sz="800" dirty="0"/>
          </a:p>
          <a:p>
            <a:r>
              <a:rPr lang="en-US" dirty="0"/>
              <a:t>Currying (multi-</a:t>
            </a:r>
            <a:r>
              <a:rPr lang="en-US" dirty="0" err="1"/>
              <a:t>arg</a:t>
            </a:r>
            <a:r>
              <a:rPr lang="en-US" dirty="0"/>
              <a:t> functions and partial application)</a:t>
            </a:r>
            <a:endParaRPr lang="en-US" sz="800" dirty="0"/>
          </a:p>
          <a:p>
            <a:r>
              <a:rPr lang="en-US" dirty="0"/>
              <a:t>Callbacks (e.g., in reactive/event-driven programming)</a:t>
            </a:r>
            <a:endParaRPr lang="en-US" sz="800" dirty="0"/>
          </a:p>
          <a:p>
            <a:r>
              <a:rPr lang="en-US" dirty="0"/>
              <a:t>Implementing an ADT (abstract data type) with a record of functions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98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Combine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Canonical example is function composition: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Creates a closure that “remembers” what </a:t>
            </a:r>
            <a:r>
              <a:rPr lang="en-US" dirty="0">
                <a:cs typeface="Courier New" pitchFamily="49" charset="0"/>
              </a:rPr>
              <a:t>g</a:t>
            </a:r>
            <a:r>
              <a:rPr lang="en-US" dirty="0"/>
              <a:t> and </a:t>
            </a:r>
            <a:r>
              <a:rPr lang="en-US" dirty="0">
                <a:cs typeface="Courier New" pitchFamily="49" charset="0"/>
              </a:rPr>
              <a:t>h</a:t>
            </a:r>
            <a:r>
              <a:rPr lang="en-US" dirty="0"/>
              <a:t> are bound to</a:t>
            </a:r>
          </a:p>
          <a:p>
            <a:r>
              <a:rPr lang="en-US" dirty="0">
                <a:cs typeface="Courier New" pitchFamily="49" charset="0"/>
              </a:rPr>
              <a:t>This function is built-in to Racket; but this definition is basically how it works.</a:t>
            </a:r>
          </a:p>
          <a:p>
            <a:r>
              <a:rPr lang="en-US" dirty="0">
                <a:cs typeface="Courier New" pitchFamily="49" charset="0"/>
              </a:rPr>
              <a:t>3rd version is the best (clearest as to what it does):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990600" y="1524000"/>
            <a:ext cx="7010400" cy="457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(compose f g) (lambda (x) (f (g x)))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</p:txBody>
      </p:sp>
      <p:sp>
        <p:nvSpPr>
          <p:cNvPr id="9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62000" y="3505200"/>
            <a:ext cx="8077200" cy="1066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sqrt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-of-abs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i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)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sqrt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(abs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i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sqrt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-of-abs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i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) ((compose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sqrt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abs)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i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sqrt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-of-abs (compose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sqrt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abs)</a:t>
            </a:r>
          </a:p>
        </p:txBody>
      </p:sp>
    </p:spTree>
    <p:extLst>
      <p:ext uri="{BB962C8B-B14F-4D97-AF65-F5344CB8AC3E}">
        <p14:creationId xmlns:p14="http://schemas.microsoft.com/office/powerpoint/2010/main" val="102459699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Left-to-right or right-to-left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As in math, function composition is “right to left”</a:t>
            </a:r>
          </a:p>
          <a:p>
            <a:pPr lvl="1"/>
            <a:r>
              <a:rPr lang="en-US" dirty="0"/>
              <a:t>“take absolute value, convert to real, and take square root”</a:t>
            </a:r>
          </a:p>
          <a:p>
            <a:pPr lvl="1"/>
            <a:r>
              <a:rPr lang="en-US" dirty="0"/>
              <a:t>“square root of the conversion to real of absolute value”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dirty="0"/>
              <a:t>“Pipelines” of functions are common in functional programming and many programmers prefer left-to-right</a:t>
            </a:r>
          </a:p>
          <a:p>
            <a:pPr lvl="1"/>
            <a:r>
              <a:rPr lang="en-US" dirty="0"/>
              <a:t>Can define our own infix operator</a:t>
            </a:r>
          </a:p>
          <a:p>
            <a:pPr lvl="1"/>
            <a:r>
              <a:rPr lang="en-US" dirty="0"/>
              <a:t>This one is very popular (and predefined) in F#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1371600"/>
            <a:ext cx="7391400" cy="457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14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sqrt_of_abs</a:t>
            </a:r>
            <a:r>
              <a:rPr lang="en-US" sz="1000" kern="0" dirty="0">
                <a:latin typeface="Courier New" pitchFamily="49" charset="0"/>
              </a:rPr>
              <a:t>  </a:t>
            </a:r>
            <a:r>
              <a:rPr lang="en-US" sz="2000" kern="0" dirty="0">
                <a:latin typeface="Courier New" pitchFamily="49" charset="0"/>
              </a:rPr>
              <a:t>=</a:t>
            </a:r>
            <a:r>
              <a:rPr lang="en-US" sz="1000" kern="0" dirty="0">
                <a:latin typeface="Courier New" pitchFamily="49" charset="0"/>
              </a:rPr>
              <a:t>  </a:t>
            </a:r>
            <a:r>
              <a:rPr lang="en-US" sz="2000" kern="0" dirty="0" err="1">
                <a:latin typeface="Courier New" pitchFamily="49" charset="0"/>
              </a:rPr>
              <a:t>Math.sqrt</a:t>
            </a:r>
            <a:r>
              <a:rPr lang="en-US" sz="1600" kern="0" dirty="0"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o</a:t>
            </a:r>
            <a:r>
              <a:rPr lang="en-US" sz="1600" kern="0" dirty="0">
                <a:latin typeface="Courier New" pitchFamily="49" charset="0"/>
              </a:rPr>
              <a:t> </a:t>
            </a:r>
            <a:r>
              <a:rPr lang="en-US" sz="2000" kern="0" dirty="0" err="1">
                <a:latin typeface="Courier New" pitchFamily="49" charset="0"/>
              </a:rPr>
              <a:t>Real.fromInt</a:t>
            </a:r>
            <a:r>
              <a:rPr lang="en-US" sz="1600" kern="0" dirty="0"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o</a:t>
            </a:r>
            <a:r>
              <a:rPr lang="en-US" sz="1600" kern="0" dirty="0"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abs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447800" y="4800600"/>
            <a:ext cx="6400800" cy="1524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infix</a:t>
            </a:r>
            <a:r>
              <a:rPr lang="en-US" sz="14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|&gt;</a:t>
            </a:r>
            <a:r>
              <a:rPr lang="en-US" sz="1000" kern="0" dirty="0">
                <a:latin typeface="Courier New" pitchFamily="49" charset="0"/>
              </a:rPr>
              <a:t>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</a:t>
            </a:r>
            <a:r>
              <a:rPr lang="en-US" sz="14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 |&gt; f</a:t>
            </a:r>
            <a:r>
              <a:rPr lang="en-US" sz="1000" kern="0" dirty="0">
                <a:latin typeface="Courier New" pitchFamily="49" charset="0"/>
              </a:rPr>
              <a:t>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1000" kern="0" dirty="0">
                <a:latin typeface="Courier New" pitchFamily="49" charset="0"/>
              </a:rPr>
              <a:t>  </a:t>
            </a:r>
            <a:r>
              <a:rPr lang="en-US" sz="2000" kern="0" dirty="0">
                <a:latin typeface="Courier New" pitchFamily="49" charset="0"/>
              </a:rPr>
              <a:t>f x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14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</a:t>
            </a:r>
            <a:r>
              <a:rPr lang="en-US" sz="14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sqrt_of_abs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i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</a:t>
            </a:r>
            <a:r>
              <a:rPr lang="en-US" sz="2000" kern="0" dirty="0" err="1">
                <a:latin typeface="Courier New" pitchFamily="49" charset="0"/>
              </a:rPr>
              <a:t>i</a:t>
            </a:r>
            <a:r>
              <a:rPr lang="en-US" sz="2000" kern="0" dirty="0">
                <a:latin typeface="Courier New" pitchFamily="49" charset="0"/>
              </a:rPr>
              <a:t> |&gt; abs |&gt; </a:t>
            </a:r>
            <a:r>
              <a:rPr lang="en-US" sz="2000" kern="0" dirty="0" err="1">
                <a:latin typeface="Courier New" pitchFamily="49" charset="0"/>
              </a:rPr>
              <a:t>Real.fromInt</a:t>
            </a:r>
            <a:r>
              <a:rPr lang="en-US" sz="2000" kern="0" dirty="0">
                <a:latin typeface="Courier New" pitchFamily="49" charset="0"/>
              </a:rPr>
              <a:t> |&gt; </a:t>
            </a:r>
            <a:r>
              <a:rPr lang="en-US" sz="2000" kern="0" dirty="0" err="1">
                <a:latin typeface="Courier New" pitchFamily="49" charset="0"/>
              </a:rPr>
              <a:t>Math.sqrt</a:t>
            </a: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7729284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“Backup function”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As is often the case with higher-order functions, the types hint at what the function does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('a -&gt; 'b option) * ('a -&gt; 'b) -&gt; 'a -&gt; 'b</a:t>
            </a:r>
          </a:p>
          <a:p>
            <a:endParaRPr lang="en-US" dirty="0"/>
          </a:p>
          <a:p>
            <a:r>
              <a:rPr lang="en-US" dirty="0"/>
              <a:t>More examples later to “curry” and “</a:t>
            </a:r>
            <a:r>
              <a:rPr lang="en-US" dirty="0" err="1"/>
              <a:t>uncurry</a:t>
            </a:r>
            <a:r>
              <a:rPr lang="en-US" dirty="0"/>
              <a:t>” functions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667000" y="2133600"/>
            <a:ext cx="4038600" cy="1295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backup1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f</a:t>
            </a:r>
            <a:r>
              <a:rPr lang="en-US" sz="2000" kern="0" dirty="0" err="1">
                <a:latin typeface="Courier New" pitchFamily="49" charset="0"/>
              </a:rPr>
              <a:t>,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g</a:t>
            </a:r>
            <a:r>
              <a:rPr lang="en-US" sz="2000" kern="0" dirty="0">
                <a:latin typeface="Courier New" pitchFamily="49" charset="0"/>
              </a:rPr>
              <a:t>)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fn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=&gt; case </a:t>
            </a:r>
            <a:r>
              <a:rPr lang="en-US" sz="2000" kern="0" dirty="0">
                <a:latin typeface="Courier New" pitchFamily="49" charset="0"/>
              </a:rPr>
              <a:t>f x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of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    NONE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=&gt; </a:t>
            </a:r>
            <a:r>
              <a:rPr lang="en-US" sz="2000" kern="0" dirty="0">
                <a:latin typeface="Courier New" pitchFamily="49" charset="0"/>
              </a:rPr>
              <a:t>g x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      |</a:t>
            </a:r>
            <a:r>
              <a:rPr lang="en-US" sz="2000" kern="0" dirty="0">
                <a:latin typeface="Courier New" pitchFamily="49" charset="0"/>
              </a:rPr>
              <a:t> SOME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y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=&gt; </a:t>
            </a:r>
            <a:r>
              <a:rPr lang="en-US" sz="2000" kern="0" dirty="0">
                <a:latin typeface="Courier New" pitchFamily="49" charset="0"/>
              </a:rPr>
              <a:t>y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3883523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Currying and Partial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5334000" cy="5105400"/>
          </a:xfrm>
        </p:spPr>
        <p:txBody>
          <a:bodyPr/>
          <a:lstStyle/>
          <a:p>
            <a:r>
              <a:rPr lang="en-US" dirty="0"/>
              <a:t>Currying is the idea of calling a function with an incomplete set of arguments.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When you "curry" a function, you get a function back that accepts the remaining arguments.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Named after Haskell Curry, who studied related ideas in logic.  </a:t>
            </a:r>
          </a:p>
          <a:p>
            <a:pPr lvl="1"/>
            <a:r>
              <a:rPr lang="en-US" dirty="0"/>
              <a:t>PL Haskell is named after him.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219200"/>
            <a:ext cx="2541259" cy="3124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419600"/>
            <a:ext cx="3505200" cy="642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4893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Currying and Partial Application: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know 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 x y)</a:t>
            </a:r>
            <a:r>
              <a:rPr lang="en-US" dirty="0"/>
              <a:t> raises </a:t>
            </a:r>
            <a:r>
              <a:rPr lang="en-US" b="1" dirty="0">
                <a:latin typeface="Courier"/>
                <a:cs typeface="Courier"/>
              </a:rPr>
              <a:t>x</a:t>
            </a:r>
            <a:r>
              <a:rPr lang="en-US" dirty="0"/>
              <a:t> to the </a:t>
            </a:r>
            <a:r>
              <a:rPr lang="en-US" b="1" dirty="0" err="1">
                <a:latin typeface="Courier"/>
                <a:cs typeface="Courier"/>
              </a:rPr>
              <a:t>y</a:t>
            </a:r>
            <a:r>
              <a:rPr lang="en-US" dirty="0" err="1"/>
              <a:t>'th</a:t>
            </a:r>
            <a:r>
              <a:rPr lang="en-US" dirty="0"/>
              <a:t> power.</a:t>
            </a:r>
          </a:p>
          <a:p>
            <a:r>
              <a:rPr lang="en-US" dirty="0"/>
              <a:t>We could define a curried version of 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dirty="0"/>
              <a:t>like this:</a:t>
            </a:r>
          </a:p>
          <a:p>
            <a:r>
              <a:rPr lang="en-US" b="1" dirty="0">
                <a:latin typeface="Courier"/>
                <a:cs typeface="Courier"/>
              </a:rPr>
              <a:t>(define (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-curried x)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(lambda (y) (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 x y)))</a:t>
            </a:r>
          </a:p>
          <a:p>
            <a:r>
              <a:rPr lang="en-US" dirty="0"/>
              <a:t>We can call this function like this:</a:t>
            </a:r>
            <a:br>
              <a:rPr lang="en-US" dirty="0"/>
            </a:br>
            <a:r>
              <a:rPr lang="en-US" dirty="0"/>
              <a:t>	</a:t>
            </a:r>
            <a:r>
              <a:rPr lang="en-US" b="1" dirty="0">
                <a:latin typeface="Courier"/>
                <a:cs typeface="Courier"/>
              </a:rPr>
              <a:t>((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-curried 4) 2)</a:t>
            </a:r>
          </a:p>
          <a:p>
            <a:r>
              <a:rPr lang="en-US" dirty="0"/>
              <a:t>This is useful because 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-curried </a:t>
            </a:r>
            <a:r>
              <a:rPr lang="en-US" dirty="0"/>
              <a:t>is now a function of a single argument that can make a family of "raise-this-to-some-power" functions.</a:t>
            </a:r>
          </a:p>
          <a:p>
            <a:r>
              <a:rPr lang="en-US" dirty="0"/>
              <a:t>This is critical in some other functional languages (though not Racket or Scheme) where functions may have at most one argument.</a:t>
            </a:r>
          </a:p>
        </p:txBody>
      </p:sp>
    </p:spTree>
    <p:extLst>
      <p:ext uri="{BB962C8B-B14F-4D97-AF65-F5344CB8AC3E}">
        <p14:creationId xmlns:p14="http://schemas.microsoft.com/office/powerpoint/2010/main" val="135692845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Currying and Partial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Currying is still useful in Racket with the </a:t>
            </a:r>
            <a:r>
              <a:rPr lang="en-US" b="1" dirty="0">
                <a:latin typeface="Courier"/>
                <a:cs typeface="Courier"/>
              </a:rPr>
              <a:t>curry</a:t>
            </a:r>
            <a:r>
              <a:rPr lang="en-US" dirty="0"/>
              <a:t> function:</a:t>
            </a:r>
          </a:p>
          <a:p>
            <a:pPr lvl="1"/>
            <a:r>
              <a:rPr lang="en-US" dirty="0"/>
              <a:t>Takes a function </a:t>
            </a:r>
            <a:r>
              <a:rPr lang="en-US" b="1" dirty="0">
                <a:latin typeface="Courier"/>
                <a:cs typeface="Courier"/>
              </a:rPr>
              <a:t>f</a:t>
            </a:r>
            <a:r>
              <a:rPr lang="en-US" dirty="0"/>
              <a:t> and (optionally) some arguments </a:t>
            </a:r>
            <a:r>
              <a:rPr lang="en-US" b="1" dirty="0">
                <a:latin typeface="Courier"/>
                <a:cs typeface="Courier"/>
              </a:rPr>
              <a:t>a1, a2,</a:t>
            </a:r>
            <a:r>
              <a:rPr lang="en-US" dirty="0"/>
              <a:t> ….</a:t>
            </a:r>
          </a:p>
          <a:p>
            <a:pPr lvl="1"/>
            <a:r>
              <a:rPr lang="en-US" dirty="0"/>
              <a:t>Returns an anonymous function </a:t>
            </a:r>
            <a:r>
              <a:rPr lang="en-US" b="1" dirty="0">
                <a:latin typeface="Courier"/>
                <a:cs typeface="Courier"/>
              </a:rPr>
              <a:t>g</a:t>
            </a:r>
            <a:r>
              <a:rPr lang="en-US" dirty="0"/>
              <a:t> that accumulates arguments to </a:t>
            </a:r>
            <a:r>
              <a:rPr lang="en-US" b="1" dirty="0">
                <a:latin typeface="Courier"/>
                <a:cs typeface="Courier"/>
              </a:rPr>
              <a:t>f</a:t>
            </a:r>
            <a:r>
              <a:rPr lang="en-US" dirty="0"/>
              <a:t> until there are enough to call </a:t>
            </a:r>
            <a:r>
              <a:rPr lang="en-US" b="1" dirty="0">
                <a:latin typeface="Courier"/>
                <a:cs typeface="Courier"/>
              </a:rPr>
              <a:t>f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  <a:p>
            <a:r>
              <a:rPr lang="en-US" b="1" dirty="0">
                <a:latin typeface="Courier"/>
                <a:cs typeface="Courier"/>
              </a:rPr>
              <a:t>(curry 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 4)</a:t>
            </a:r>
            <a:r>
              <a:rPr lang="en-US" dirty="0"/>
              <a:t> returns a function that raises 4 to its argument.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(curry 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 4) == 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-curried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((curry 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 4) 2) == ((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-curried 4) 2)</a:t>
            </a:r>
            <a:br>
              <a:rPr lang="en-US" b="1" dirty="0">
                <a:latin typeface="Courier"/>
                <a:cs typeface="Courier"/>
              </a:rPr>
            </a:br>
            <a:endParaRPr lang="en-US" b="1" dirty="0">
              <a:latin typeface="Courier"/>
              <a:cs typeface="Courier"/>
            </a:endParaRPr>
          </a:p>
          <a:p>
            <a:r>
              <a:rPr lang="en-US" b="1" dirty="0">
                <a:latin typeface="Courier"/>
                <a:cs typeface="Courier"/>
              </a:rPr>
              <a:t>(curry * 2)</a:t>
            </a:r>
            <a:r>
              <a:rPr lang="en-US" dirty="0"/>
              <a:t> returns a function that doubles its argument.</a:t>
            </a:r>
          </a:p>
          <a:p>
            <a:r>
              <a:rPr lang="en-US" dirty="0"/>
              <a:t>These can be useful in definitions themselves: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(define (double x) (* 2 x))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(define double (curry * 2))</a:t>
            </a:r>
          </a:p>
        </p:txBody>
      </p:sp>
    </p:spTree>
    <p:extLst>
      <p:ext uri="{BB962C8B-B14F-4D97-AF65-F5344CB8AC3E}">
        <p14:creationId xmlns:p14="http://schemas.microsoft.com/office/powerpoint/2010/main" val="17676452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Currying and Partial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Currying is also useful to shorten longish lambda expressions:</a:t>
            </a:r>
          </a:p>
          <a:p>
            <a:r>
              <a:rPr lang="en-US" dirty="0"/>
              <a:t>Old way: </a:t>
            </a:r>
            <a:r>
              <a:rPr lang="en-US" b="1" dirty="0">
                <a:latin typeface="Courier"/>
                <a:cs typeface="Courier"/>
              </a:rPr>
              <a:t>(map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(lambda (x) (+ x 1)) </a:t>
            </a:r>
            <a:r>
              <a:rPr lang="en-US" b="1" dirty="0">
                <a:latin typeface="Courier"/>
                <a:cs typeface="Courier"/>
              </a:rPr>
              <a:t>'(1 2 3))</a:t>
            </a:r>
          </a:p>
          <a:p>
            <a:r>
              <a:rPr lang="en-US" dirty="0"/>
              <a:t>New way: </a:t>
            </a:r>
            <a:r>
              <a:rPr lang="en-US" b="1" dirty="0">
                <a:latin typeface="Courier"/>
                <a:cs typeface="Courier"/>
              </a:rPr>
              <a:t>(map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(curry + 1) </a:t>
            </a:r>
            <a:r>
              <a:rPr lang="en-US" b="1" dirty="0">
                <a:latin typeface="Courier"/>
                <a:cs typeface="Courier"/>
              </a:rPr>
              <a:t>'(1 2 3))</a:t>
            </a:r>
            <a:br>
              <a:rPr lang="en-US" b="1" dirty="0">
                <a:latin typeface="Courier"/>
                <a:cs typeface="Courier"/>
              </a:rPr>
            </a:br>
            <a:endParaRPr lang="en-US" b="1" dirty="0">
              <a:latin typeface="Courier"/>
              <a:cs typeface="Courier"/>
            </a:endParaRPr>
          </a:p>
          <a:p>
            <a:r>
              <a:rPr lang="en-US" dirty="0"/>
              <a:t>Great for encapsulating private data: (</a:t>
            </a:r>
            <a:r>
              <a:rPr lang="en-US" i="1" dirty="0"/>
              <a:t>below</a:t>
            </a:r>
            <a:r>
              <a:rPr lang="en-US" dirty="0"/>
              <a:t>, </a:t>
            </a:r>
            <a:r>
              <a:rPr lang="en-US" i="1" dirty="0"/>
              <a:t>list-ref is the built-in get-nth</a:t>
            </a:r>
            <a:r>
              <a:rPr lang="en-US" dirty="0"/>
              <a:t>.)</a:t>
            </a:r>
            <a:br>
              <a:rPr lang="en-US" dirty="0"/>
            </a:br>
            <a:br>
              <a:rPr lang="en-US" dirty="0"/>
            </a:br>
            <a:r>
              <a:rPr lang="en-US" b="1" dirty="0">
                <a:latin typeface="Courier"/>
                <a:cs typeface="Courier"/>
              </a:rPr>
              <a:t>(define get-month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(curry list-ref '(Jan Feb Mar Apr May Jun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                Jul Aug Sep Oct Nov Dec)))</a:t>
            </a:r>
            <a:br>
              <a:rPr lang="en-US" b="1" dirty="0">
                <a:latin typeface="Courier"/>
                <a:cs typeface="Courier"/>
              </a:rPr>
            </a:br>
            <a:endParaRPr lang="en-US" b="1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5252970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Currying and Partial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this gives zero-based months:</a:t>
            </a:r>
          </a:p>
          <a:p>
            <a:r>
              <a:rPr lang="en-US" b="1" dirty="0">
                <a:latin typeface="Courier"/>
                <a:cs typeface="Courier"/>
              </a:rPr>
              <a:t>(define get-month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(curry list-ref 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 '(Jan Feb Mar Apr May Jun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    Jul Aug Sep Oct Nov Dec)))</a:t>
            </a:r>
            <a:br>
              <a:rPr lang="en-US" b="1" dirty="0">
                <a:latin typeface="Courier"/>
                <a:cs typeface="Courier"/>
              </a:rPr>
            </a:br>
            <a:endParaRPr lang="en-US" b="1" dirty="0">
              <a:latin typeface="Courier"/>
              <a:cs typeface="Courier"/>
            </a:endParaRPr>
          </a:p>
          <a:p>
            <a:r>
              <a:rPr lang="en-US" dirty="0"/>
              <a:t>Let's subtract one from the argument first:</a:t>
            </a:r>
            <a:br>
              <a:rPr lang="en-US" dirty="0"/>
            </a:br>
            <a:r>
              <a:rPr lang="en-US" b="1" dirty="0">
                <a:latin typeface="Courier"/>
                <a:cs typeface="Courier"/>
              </a:rPr>
              <a:t>(define get-month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(compose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(curry list-ref 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   '(Jan Feb Mar Apr May Jun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      Jul Aug Sep Oct Nov Dec))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  (</a:t>
            </a:r>
            <a:r>
              <a:rPr lang="en-US" b="1" dirty="0" err="1">
                <a:solidFill>
                  <a:srgbClr val="0000FF"/>
                </a:solidFill>
                <a:latin typeface="Courier"/>
                <a:cs typeface="Courier"/>
              </a:rPr>
              <a:t>curryr</a:t>
            </a:r>
            <a:r>
              <a:rPr lang="en-US" b="1" dirty="0">
                <a:solidFill>
                  <a:srgbClr val="0000FF"/>
                </a:solidFill>
                <a:latin typeface="Courier"/>
                <a:cs typeface="Courier"/>
              </a:rPr>
              <a:t> </a:t>
            </a:r>
            <a:r>
              <a:rPr lang="en-US" b="1" dirty="0">
                <a:latin typeface="Courier"/>
                <a:cs typeface="Courier"/>
              </a:rPr>
              <a:t>- 1)))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248400" y="3581400"/>
            <a:ext cx="2514600" cy="156966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err="1">
                <a:latin typeface="Courier"/>
                <a:cs typeface="Courier"/>
              </a:rPr>
              <a:t>curryr</a:t>
            </a:r>
            <a:r>
              <a:rPr lang="en-US" dirty="0"/>
              <a:t> curries from right to left, rather than left to right.</a:t>
            </a:r>
          </a:p>
        </p:txBody>
      </p:sp>
    </p:spTree>
    <p:extLst>
      <p:ext uri="{BB962C8B-B14F-4D97-AF65-F5344CB8AC3E}">
        <p14:creationId xmlns:p14="http://schemas.microsoft.com/office/powerpoint/2010/main" val="3630700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Currying and Partial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Another example: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</a:t>
            </a:r>
            <a:r>
              <a:rPr lang="en-US" b="1" dirty="0" err="1">
                <a:latin typeface="Courier"/>
                <a:cs typeface="Courier"/>
              </a:rPr>
              <a:t>eval</a:t>
            </a:r>
            <a:r>
              <a:rPr lang="en-US" b="1" dirty="0">
                <a:latin typeface="Courier"/>
                <a:cs typeface="Courier"/>
              </a:rPr>
              <a:t>-polynomial </a:t>
            </a:r>
            <a:r>
              <a:rPr lang="en-US" b="1" dirty="0" err="1">
                <a:latin typeface="Courier"/>
                <a:cs typeface="Courier"/>
              </a:rPr>
              <a:t>coeff</a:t>
            </a:r>
            <a:r>
              <a:rPr lang="en-US" b="1" dirty="0">
                <a:latin typeface="Courier"/>
                <a:cs typeface="Courier"/>
              </a:rPr>
              <a:t> x)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(if (null? </a:t>
            </a:r>
            <a:r>
              <a:rPr lang="en-US" b="1" dirty="0" err="1">
                <a:latin typeface="Courier"/>
                <a:cs typeface="Courier"/>
              </a:rPr>
              <a:t>coeff</a:t>
            </a:r>
            <a:r>
              <a:rPr lang="en-US" b="1" dirty="0">
                <a:latin typeface="Courier"/>
                <a:cs typeface="Courier"/>
              </a:rPr>
              <a:t>) 0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    (+ (* (car </a:t>
            </a:r>
            <a:r>
              <a:rPr lang="en-US" b="1" dirty="0" err="1">
                <a:latin typeface="Courier"/>
                <a:cs typeface="Courier"/>
              </a:rPr>
              <a:t>coeff</a:t>
            </a:r>
            <a:r>
              <a:rPr lang="en-US" b="1" dirty="0">
                <a:latin typeface="Courier"/>
                <a:cs typeface="Courier"/>
              </a:rPr>
              <a:t>) (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b="1" dirty="0">
                <a:latin typeface="Courier"/>
                <a:cs typeface="Courier"/>
              </a:rPr>
              <a:t> x (- (length </a:t>
            </a:r>
            <a:r>
              <a:rPr lang="en-US" b="1" dirty="0" err="1">
                <a:latin typeface="Courier"/>
                <a:cs typeface="Courier"/>
              </a:rPr>
              <a:t>coeff</a:t>
            </a:r>
            <a:r>
              <a:rPr lang="en-US" b="1" dirty="0">
                <a:latin typeface="Courier"/>
                <a:cs typeface="Courier"/>
              </a:rPr>
              <a:t>) 1)))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     (</a:t>
            </a:r>
            <a:r>
              <a:rPr lang="en-US" b="1" dirty="0" err="1">
                <a:latin typeface="Courier"/>
                <a:cs typeface="Courier"/>
              </a:rPr>
              <a:t>eval</a:t>
            </a:r>
            <a:r>
              <a:rPr lang="en-US" b="1" dirty="0">
                <a:latin typeface="Courier"/>
                <a:cs typeface="Courier"/>
              </a:rPr>
              <a:t>-polynomial (</a:t>
            </a:r>
            <a:r>
              <a:rPr lang="en-US" b="1" dirty="0" err="1">
                <a:latin typeface="Courier"/>
                <a:cs typeface="Courier"/>
              </a:rPr>
              <a:t>cdr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err="1">
                <a:latin typeface="Courier"/>
                <a:cs typeface="Courier"/>
              </a:rPr>
              <a:t>coeff</a:t>
            </a:r>
            <a:r>
              <a:rPr lang="en-US" b="1" dirty="0">
                <a:latin typeface="Courier"/>
                <a:cs typeface="Courier"/>
              </a:rPr>
              <a:t>) x))))</a:t>
            </a:r>
          </a:p>
          <a:p>
            <a:pPr marL="0" indent="0">
              <a:buNone/>
            </a:pP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(make-polynomial </a:t>
            </a:r>
            <a:r>
              <a:rPr lang="en-US" b="1" dirty="0" err="1">
                <a:latin typeface="Courier"/>
                <a:cs typeface="Courier"/>
              </a:rPr>
              <a:t>coeff</a:t>
            </a:r>
            <a:r>
              <a:rPr lang="en-US" b="1" dirty="0">
                <a:latin typeface="Courier"/>
                <a:cs typeface="Courier"/>
              </a:rPr>
              <a:t>) 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(lambda (x) (</a:t>
            </a:r>
            <a:r>
              <a:rPr lang="en-US" b="1" dirty="0" err="1">
                <a:latin typeface="Courier"/>
                <a:cs typeface="Courier"/>
              </a:rPr>
              <a:t>eval</a:t>
            </a:r>
            <a:r>
              <a:rPr lang="en-US" b="1" dirty="0">
                <a:latin typeface="Courier"/>
                <a:cs typeface="Courier"/>
              </a:rPr>
              <a:t>-polynomial </a:t>
            </a:r>
            <a:r>
              <a:rPr lang="en-US" b="1" dirty="0" err="1">
                <a:latin typeface="Courier"/>
                <a:cs typeface="Courier"/>
              </a:rPr>
              <a:t>coeff</a:t>
            </a:r>
            <a:r>
              <a:rPr lang="en-US" b="1" dirty="0">
                <a:latin typeface="Courier"/>
                <a:cs typeface="Courier"/>
              </a:rPr>
              <a:t> x))</a:t>
            </a:r>
            <a:br>
              <a:rPr lang="en-US" b="1" dirty="0">
                <a:latin typeface="Courier"/>
                <a:cs typeface="Courier"/>
              </a:rPr>
            </a:br>
            <a:br>
              <a:rPr lang="en-US" b="1" dirty="0">
                <a:latin typeface="Courier"/>
                <a:cs typeface="Courier"/>
              </a:rPr>
            </a:b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(define make-polynomial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(curry </a:t>
            </a:r>
            <a:r>
              <a:rPr lang="en-US" b="1" dirty="0" err="1">
                <a:solidFill>
                  <a:srgbClr val="FF0000"/>
                </a:solidFill>
                <a:latin typeface="Courier"/>
                <a:cs typeface="Courier"/>
              </a:rPr>
              <a:t>eval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-polynomial)</a:t>
            </a:r>
            <a:r>
              <a:rPr lang="en-US" b="1" dirty="0">
                <a:latin typeface="Courier"/>
                <a:cs typeface="Courier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177262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Lexical scoping </a:t>
            </a:r>
            <a:r>
              <a:rPr lang="en-US" dirty="0" err="1"/>
              <a:t>vs</a:t>
            </a:r>
            <a:r>
              <a:rPr lang="en-US" dirty="0"/>
              <a:t> dynamic scoping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alternative to lexical scoping is called </a:t>
            </a:r>
            <a:r>
              <a:rPr lang="en-US" b="1" i="1" dirty="0"/>
              <a:t>dynamic scoping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 lexical (static) scoping, if a function f references a non-local variable x, the language will look for x in the environment where f was </a:t>
            </a:r>
            <a:r>
              <a:rPr lang="en-US" b="1" i="1" dirty="0"/>
              <a:t>defined</a:t>
            </a:r>
            <a:r>
              <a:rPr lang="en-US" dirty="0"/>
              <a:t>.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 dynamic scoping, if a function f references a non-local variable x, the language will look for x in the environment where f was </a:t>
            </a:r>
            <a:r>
              <a:rPr lang="en-US" b="1" i="1" dirty="0"/>
              <a:t>called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If it's not found, will look in the environment that called the function that called f (and so on).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693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Currying and Partial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few more examples:</a:t>
            </a:r>
          </a:p>
          <a:p>
            <a:endParaRPr lang="en-US" dirty="0"/>
          </a:p>
          <a:p>
            <a:r>
              <a:rPr lang="en-US" b="1" dirty="0">
                <a:latin typeface="Courier"/>
                <a:cs typeface="Courier"/>
              </a:rPr>
              <a:t>(map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(compose (curry + 2) (curry * 4)) </a:t>
            </a:r>
            <a:r>
              <a:rPr lang="en-US" b="1" dirty="0">
                <a:latin typeface="Courier"/>
                <a:cs typeface="Courier"/>
              </a:rPr>
              <a:t>'(1 2 3))</a:t>
            </a:r>
          </a:p>
          <a:p>
            <a:pPr lvl="1"/>
            <a:r>
              <a:rPr lang="en-US" dirty="0"/>
              <a:t>quadruples then adds two to the list '(1 2 3)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b="1" dirty="0">
                <a:latin typeface="Courier"/>
                <a:cs typeface="Courier"/>
              </a:rPr>
              <a:t>(filter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(curry &lt; 10) </a:t>
            </a:r>
            <a:r>
              <a:rPr lang="en-US" b="1" dirty="0">
                <a:latin typeface="Courier"/>
                <a:cs typeface="Courier"/>
              </a:rPr>
              <a:t>'(6 8 10 12))</a:t>
            </a:r>
          </a:p>
          <a:p>
            <a:pPr lvl="1"/>
            <a:r>
              <a:rPr lang="en-US" dirty="0"/>
              <a:t>Careful! </a:t>
            </a:r>
            <a:r>
              <a:rPr lang="en-US" b="1" dirty="0">
                <a:latin typeface="Courier"/>
                <a:cs typeface="Courier"/>
              </a:rPr>
              <a:t>curry </a:t>
            </a:r>
            <a:r>
              <a:rPr lang="en-US" dirty="0"/>
              <a:t>works from the left, so </a:t>
            </a:r>
            <a:r>
              <a:rPr lang="en-US" b="1" dirty="0">
                <a:latin typeface="Courier"/>
                <a:cs typeface="Courier"/>
              </a:rPr>
              <a:t>(curry &lt; 10) </a:t>
            </a:r>
            <a:r>
              <a:rPr lang="en-US" dirty="0"/>
              <a:t>is equivalent to </a:t>
            </a:r>
            <a:r>
              <a:rPr lang="en-US" b="1" dirty="0">
                <a:latin typeface="Courier"/>
                <a:cs typeface="Courier"/>
              </a:rPr>
              <a:t>(lambda (x) (&lt; 10 x)) </a:t>
            </a:r>
            <a:r>
              <a:rPr lang="en-US" dirty="0"/>
              <a:t>so this filter keeps numbers that are greater than 10.</a:t>
            </a:r>
          </a:p>
          <a:p>
            <a:r>
              <a:rPr lang="en-US" dirty="0"/>
              <a:t>Probably clearer to do:  </a:t>
            </a:r>
            <a:br>
              <a:rPr lang="en-US" dirty="0"/>
            </a:br>
            <a:r>
              <a:rPr lang="en-US" dirty="0"/>
              <a:t>  </a:t>
            </a:r>
            <a:r>
              <a:rPr lang="en-US" b="1" dirty="0">
                <a:latin typeface="Courier"/>
                <a:cs typeface="Courier"/>
              </a:rPr>
              <a:t>(filter 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(</a:t>
            </a:r>
            <a:r>
              <a:rPr lang="en-US" b="1" dirty="0" err="1">
                <a:solidFill>
                  <a:srgbClr val="FF0000"/>
                </a:solidFill>
                <a:latin typeface="Courier"/>
                <a:cs typeface="Courier"/>
              </a:rPr>
              <a:t>curryr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 &gt; 10) </a:t>
            </a:r>
            <a:r>
              <a:rPr lang="en-US" b="1" dirty="0">
                <a:latin typeface="Courier"/>
                <a:cs typeface="Courier"/>
              </a:rPr>
              <a:t>'(6 8 10 12))</a:t>
            </a:r>
          </a:p>
          <a:p>
            <a:r>
              <a:rPr lang="en-US" dirty="0">
                <a:cs typeface="Courier"/>
              </a:rPr>
              <a:t>(In this case, the confusion is because we are used to "&lt;" being an infix operator).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8671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Currying and Partial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Recall every ML function takes exactly one argument</a:t>
            </a:r>
          </a:p>
          <a:p>
            <a:endParaRPr lang="en-US" sz="1000" dirty="0"/>
          </a:p>
          <a:p>
            <a:r>
              <a:rPr lang="en-US" dirty="0"/>
              <a:t>Previously encoded </a:t>
            </a:r>
            <a:r>
              <a:rPr lang="en-US" i="1" dirty="0"/>
              <a:t>n</a:t>
            </a:r>
            <a:r>
              <a:rPr lang="en-US" dirty="0"/>
              <a:t> arguments via one </a:t>
            </a:r>
            <a:r>
              <a:rPr lang="en-US" i="1" dirty="0"/>
              <a:t>n</a:t>
            </a:r>
            <a:r>
              <a:rPr lang="en-US" dirty="0"/>
              <a:t>-tuple</a:t>
            </a:r>
          </a:p>
          <a:p>
            <a:endParaRPr lang="en-US" sz="1000" dirty="0"/>
          </a:p>
          <a:p>
            <a:r>
              <a:rPr lang="en-US" dirty="0"/>
              <a:t>Another way: Take one argument and return a function that takes another argument and…</a:t>
            </a:r>
          </a:p>
          <a:p>
            <a:pPr lvl="1"/>
            <a:r>
              <a:rPr lang="en-US" dirty="0"/>
              <a:t>Called “currying” after famous logician Haskell Curry</a:t>
            </a:r>
          </a:p>
          <a:p>
            <a:pPr lvl="1"/>
            <a:endParaRPr lang="en-US" sz="1000" dirty="0"/>
          </a:p>
          <a:p>
            <a:r>
              <a:rPr lang="en-US" dirty="0"/>
              <a:t>Example, with full and partial application:</a:t>
            </a:r>
          </a:p>
          <a:p>
            <a:pPr lvl="1"/>
            <a:r>
              <a:rPr lang="en-US" dirty="0"/>
              <a:t>Notice relies on lexical scope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524000" y="4572000"/>
            <a:ext cx="6172200" cy="1676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sorted3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fn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=&gt;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fn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y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=&gt;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fn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z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=&gt; </a:t>
            </a: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       z &gt;= y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andalso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y &gt;= x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1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true_ans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((sorted3 7) 9) 11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1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is_non_negative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(sorted3 0) 0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112941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Syntactic sugar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Currying is much prettier than we have indicated so far</a:t>
            </a:r>
          </a:p>
          <a:p>
            <a:pPr lvl="1"/>
            <a:r>
              <a:rPr lang="en-US" dirty="0"/>
              <a:t>Can write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e1 e2 e3 e4</a:t>
            </a:r>
            <a:r>
              <a:rPr lang="en-US" dirty="0"/>
              <a:t> in place of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((e1 e2) e3) e4</a:t>
            </a:r>
          </a:p>
          <a:p>
            <a:pPr lvl="1"/>
            <a:r>
              <a:rPr lang="en-US" dirty="0"/>
              <a:t>Can write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fun f x y z = e</a:t>
            </a:r>
            <a:r>
              <a:rPr lang="en-US" dirty="0"/>
              <a:t> in place of </a:t>
            </a:r>
          </a:p>
          <a:p>
            <a:pPr marL="457200" lvl="1" indent="0">
              <a:buNone/>
            </a:pPr>
            <a:r>
              <a:rPr lang="en-US" dirty="0"/>
              <a:t>    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fun f x =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fn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y =&gt; </a:t>
            </a:r>
            <a:r>
              <a:rPr lang="en-US" b="1" dirty="0" err="1">
                <a:latin typeface="Courier New" pitchFamily="49" charset="0"/>
                <a:cs typeface="Courier New" pitchFamily="49" charset="0"/>
              </a:rPr>
              <a:t>fn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 z =&gt; 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Result is a little shorter and prettier than the </a:t>
            </a:r>
            <a:r>
              <a:rPr lang="en-US" dirty="0" err="1"/>
              <a:t>tupled</a:t>
            </a:r>
            <a:r>
              <a:rPr lang="en-US" dirty="0"/>
              <a:t> version: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95400" y="3276600"/>
            <a:ext cx="6553200" cy="990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sorted3 x y z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>
                <a:latin typeface="Courier New" pitchFamily="49" charset="0"/>
              </a:rPr>
              <a:t>z &gt;= y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andalso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y &gt;= x</a:t>
            </a:r>
            <a:endParaRPr lang="en-US" sz="1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true_ans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sorted3 7 9 11</a:t>
            </a:r>
            <a:endParaRPr lang="en-US" sz="1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is_non_negative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sorted3 0 0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143000" y="5029200"/>
            <a:ext cx="7086600" cy="9906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sorted3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 err="1">
                <a:latin typeface="Courier New" pitchFamily="49" charset="0"/>
              </a:rPr>
              <a:t>,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y</a:t>
            </a:r>
            <a:r>
              <a:rPr lang="en-US" sz="2000" kern="0" dirty="0" err="1">
                <a:latin typeface="Courier New" pitchFamily="49" charset="0"/>
              </a:rPr>
              <a:t>,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z</a:t>
            </a:r>
            <a:r>
              <a:rPr lang="en-US" sz="2000" kern="0" dirty="0">
                <a:latin typeface="Courier New" pitchFamily="49" charset="0"/>
              </a:rPr>
              <a:t>)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>
                <a:latin typeface="Courier New" pitchFamily="49" charset="0"/>
              </a:rPr>
              <a:t>z &gt;= y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andalso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latin typeface="Courier New" pitchFamily="49" charset="0"/>
              </a:rPr>
              <a:t>y &gt;= x</a:t>
            </a:r>
            <a:endParaRPr lang="en-US" sz="1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true_ans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sorted3(7,9,11)</a:t>
            </a:r>
            <a:endParaRPr lang="en-US" sz="1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is_non_negative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x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</a:t>
            </a:r>
            <a:r>
              <a:rPr lang="en-US" sz="2000" kern="0" dirty="0">
                <a:latin typeface="Courier New" pitchFamily="49" charset="0"/>
              </a:rPr>
              <a:t> sorted3(0,0,x)</a:t>
            </a:r>
          </a:p>
        </p:txBody>
      </p:sp>
    </p:spTree>
    <p:extLst>
      <p:ext uri="{BB962C8B-B14F-4D97-AF65-F5344CB8AC3E}">
        <p14:creationId xmlns:p14="http://schemas.microsoft.com/office/powerpoint/2010/main" val="547300722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 to the </a:t>
            </a:r>
            <a:r>
              <a:rPr lang="en-US" dirty="0" err="1"/>
              <a:t>foldr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Currying becomes really powerful when you curry higher-order functions.</a:t>
            </a:r>
            <a:br>
              <a:rPr lang="en-US" dirty="0"/>
            </a:br>
            <a:br>
              <a:rPr lang="en-US" dirty="0"/>
            </a:br>
            <a:r>
              <a:rPr lang="en-US" dirty="0"/>
              <a:t>Recall 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foldr</a:t>
            </a:r>
            <a:r>
              <a:rPr lang="en-US" b="1" dirty="0">
                <a:latin typeface="Courier"/>
                <a:cs typeface="Courier"/>
              </a:rPr>
              <a:t> f </a:t>
            </a:r>
            <a:r>
              <a:rPr lang="en-US" b="1" dirty="0" err="1">
                <a:latin typeface="Courier"/>
                <a:cs typeface="Courier"/>
              </a:rPr>
              <a:t>init</a:t>
            </a:r>
            <a:r>
              <a:rPr lang="en-US" b="1" dirty="0">
                <a:latin typeface="Courier"/>
                <a:cs typeface="Courier"/>
              </a:rPr>
              <a:t> (x1 x2 … </a:t>
            </a:r>
            <a:r>
              <a:rPr lang="en-US" b="1" dirty="0" err="1">
                <a:latin typeface="Courier"/>
                <a:cs typeface="Courier"/>
              </a:rPr>
              <a:t>xn</a:t>
            </a:r>
            <a:r>
              <a:rPr lang="en-US" b="1" dirty="0">
                <a:latin typeface="Courier"/>
                <a:cs typeface="Courier"/>
              </a:rPr>
              <a:t>)) </a:t>
            </a:r>
            <a:r>
              <a:rPr lang="en-US" dirty="0"/>
              <a:t>returns </a:t>
            </a:r>
            <a:br>
              <a:rPr lang="en-US" dirty="0"/>
            </a:br>
            <a:r>
              <a:rPr lang="en-US" dirty="0"/>
              <a:t>  </a:t>
            </a:r>
            <a:r>
              <a:rPr lang="en-US" b="1" dirty="0">
                <a:latin typeface="Courier"/>
                <a:cs typeface="Courier"/>
              </a:rPr>
              <a:t>(f x1 (f x2 … (f xn-2 (f xn-1 (f </a:t>
            </a:r>
            <a:r>
              <a:rPr lang="en-US" b="1" dirty="0" err="1">
                <a:latin typeface="Courier"/>
                <a:cs typeface="Courier"/>
              </a:rPr>
              <a:t>xn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err="1">
                <a:latin typeface="Courier"/>
                <a:cs typeface="Courier"/>
              </a:rPr>
              <a:t>init</a:t>
            </a:r>
            <a:r>
              <a:rPr lang="en-US" b="1" dirty="0">
                <a:latin typeface="Courier"/>
                <a:cs typeface="Courier"/>
              </a:rPr>
              <a:t>))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990600" y="2971800"/>
            <a:ext cx="7162800" cy="1066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(sum-list-ok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 (</a:t>
            </a:r>
            <a:r>
              <a:rPr lang="en-US" sz="2000" kern="0" dirty="0" err="1">
                <a:latin typeface="Courier New" pitchFamily="49" charset="0"/>
              </a:rPr>
              <a:t>foldr</a:t>
            </a:r>
            <a:r>
              <a:rPr lang="en-US" sz="2000" kern="0" dirty="0">
                <a:latin typeface="Courier New" pitchFamily="49" charset="0"/>
              </a:rPr>
              <a:t> + 0 </a:t>
            </a:r>
            <a:r>
              <a:rPr lang="en-US" sz="2000" kern="0" dirty="0" err="1">
                <a:latin typeface="Courier New" pitchFamily="49" charset="0"/>
              </a:rPr>
              <a:t>lst</a:t>
            </a:r>
            <a:r>
              <a:rPr lang="en-US" sz="2000" kern="0" dirty="0">
                <a:latin typeface="Courier New" pitchFamily="49" charset="0"/>
              </a:rPr>
              <a:t>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sum-list-super-cool (curry </a:t>
            </a:r>
            <a:r>
              <a:rPr lang="en-US" sz="2000" kern="0" dirty="0" err="1">
                <a:latin typeface="Courier New" pitchFamily="49" charset="0"/>
              </a:rPr>
              <a:t>foldr</a:t>
            </a:r>
            <a:r>
              <a:rPr lang="en-US" sz="2000" kern="0" dirty="0">
                <a:latin typeface="Courier New" pitchFamily="49" charset="0"/>
              </a:rPr>
              <a:t> + 0)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774553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Scheme and Racket have </a:t>
            </a:r>
            <a:r>
              <a:rPr lang="en-US" b="1" dirty="0" err="1">
                <a:solidFill>
                  <a:srgbClr val="000000"/>
                </a:solidFill>
                <a:latin typeface="Courier"/>
                <a:cs typeface="Courier"/>
              </a:rPr>
              <a:t>andmap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/>
              <a:t>and </a:t>
            </a:r>
            <a:r>
              <a:rPr lang="en-US" b="1" dirty="0" err="1">
                <a:latin typeface="Courier"/>
                <a:cs typeface="Courier"/>
              </a:rPr>
              <a:t>ormap</a:t>
            </a:r>
            <a:r>
              <a:rPr lang="en-US" dirty="0"/>
              <a:t>.</a:t>
            </a:r>
          </a:p>
          <a:p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andmap</a:t>
            </a:r>
            <a:r>
              <a:rPr lang="en-US" b="1" dirty="0">
                <a:latin typeface="Courier"/>
                <a:cs typeface="Courier"/>
              </a:rPr>
              <a:t> f (x1 x2…)) </a:t>
            </a:r>
            <a:r>
              <a:rPr lang="en-US" dirty="0"/>
              <a:t>returns </a:t>
            </a:r>
            <a:r>
              <a:rPr lang="en-US" b="1" dirty="0">
                <a:latin typeface="Courier"/>
                <a:cs typeface="Courier"/>
              </a:rPr>
              <a:t>(and (f x1) (f x2) …)</a:t>
            </a:r>
          </a:p>
          <a:p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ormap</a:t>
            </a:r>
            <a:r>
              <a:rPr lang="en-US" b="1" dirty="0">
                <a:latin typeface="Courier"/>
                <a:cs typeface="Courier"/>
              </a:rPr>
              <a:t> f (x1 x2…)) </a:t>
            </a:r>
            <a:r>
              <a:rPr lang="en-US" dirty="0"/>
              <a:t>returns </a:t>
            </a:r>
            <a:r>
              <a:rPr lang="en-US" b="1" dirty="0">
                <a:latin typeface="Courier"/>
                <a:cs typeface="Courier"/>
              </a:rPr>
              <a:t>(or (f x1) (f x2) …)</a:t>
            </a:r>
          </a:p>
          <a:p>
            <a:endParaRPr lang="en-US" dirty="0"/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143000" y="2895600"/>
            <a:ext cx="6934200" cy="2057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andmap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curryr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&gt; 7) '(8 9 10)) 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 #t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  <a:sym typeface="Wingdings"/>
              </a:rPr>
              <a:t>ormap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  <a:sym typeface="Wingdings"/>
              </a:rPr>
              <a:t>curryr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 &gt; 7) '(4 5 6 7 8))  #t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  <a:sym typeface="Wingdings"/>
              </a:rPr>
              <a:t>ormap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  <a:sym typeface="Wingdings"/>
              </a:rPr>
              <a:t>curryr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 &gt; 7) '(4 5 6))  #f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  <a:sym typeface="Wingdings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(define contains7 (curry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  <a:sym typeface="Wingdings"/>
              </a:rPr>
              <a:t>ormap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  <a:sym typeface="Wingdings"/>
              </a:rPr>
              <a:t> (curry = 7)))</a:t>
            </a: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all-are7 (curry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andmap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(curry = 7)))</a:t>
            </a:r>
          </a:p>
        </p:txBody>
      </p:sp>
    </p:spTree>
    <p:extLst>
      <p:ext uri="{BB962C8B-B14F-4D97-AF65-F5344CB8AC3E}">
        <p14:creationId xmlns:p14="http://schemas.microsoft.com/office/powerpoint/2010/main" val="9041720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Currying and partial application can be convenient even without higher-order functions.</a:t>
            </a:r>
          </a:p>
          <a:p>
            <a:pPr marL="0" indent="0">
              <a:buNone/>
            </a:pPr>
            <a:r>
              <a:rPr lang="en-US" dirty="0"/>
              <a:t>  </a:t>
            </a:r>
            <a:r>
              <a:rPr lang="en-US" i="1" dirty="0"/>
              <a:t>Note: </a:t>
            </a:r>
            <a:r>
              <a:rPr lang="en-US" b="1" i="1" dirty="0">
                <a:latin typeface="Courier"/>
                <a:cs typeface="Courier"/>
              </a:rPr>
              <a:t>(range a b) </a:t>
            </a:r>
            <a:r>
              <a:rPr lang="en-US" i="1" dirty="0"/>
              <a:t>returns a list of integers from a to b-1, inclusive.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38200" y="2286000"/>
            <a:ext cx="7848600" cy="2819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(zip lst1 lst2)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(if (null? lst1) '()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    (cons (list (car lst1) (car lst2))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          (zip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lst1)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cdr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lst2)))))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countup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(</a:t>
            </a:r>
            <a:r>
              <a:rPr lang="en-US" sz="2000" kern="0" dirty="0">
                <a:solidFill>
                  <a:srgbClr val="FF0000"/>
                </a:solidFill>
                <a:latin typeface="Courier New" pitchFamily="49" charset="0"/>
              </a:rPr>
              <a:t>curry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range 1))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(define (add-numbers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 (zip (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countup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 (length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)) </a:t>
            </a:r>
            <a:r>
              <a:rPr lang="en-US" sz="2000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kern="0" dirty="0">
                <a:solidFill>
                  <a:srgbClr val="000000"/>
                </a:solidFill>
                <a:latin typeface="Courier New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825459020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currying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you write a lambda function of the form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(lambda (y1 y2 …) (f x1 x2 … y1 y2…))</a:t>
            </a:r>
          </a:p>
          <a:p>
            <a:r>
              <a:rPr lang="en-US" dirty="0"/>
              <a:t>You can replace that with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(curry f x1 x2 …)</a:t>
            </a:r>
            <a:br>
              <a:rPr lang="en-US" b="1" dirty="0">
                <a:latin typeface="Courier"/>
                <a:cs typeface="Courier"/>
              </a:rPr>
            </a:br>
            <a:br>
              <a:rPr lang="en-US" dirty="0"/>
            </a:br>
            <a:endParaRPr lang="en-US" dirty="0"/>
          </a:p>
          <a:p>
            <a:r>
              <a:rPr lang="en-US" dirty="0"/>
              <a:t>Similarly, replace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(lambda (y1 y2 …) (f y1 y2 … x1 x2…))</a:t>
            </a:r>
          </a:p>
          <a:p>
            <a:r>
              <a:rPr lang="en-US" dirty="0"/>
              <a:t>with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curryr</a:t>
            </a:r>
            <a:r>
              <a:rPr lang="en-US" b="1" dirty="0">
                <a:latin typeface="Courier"/>
                <a:cs typeface="Courier"/>
              </a:rPr>
              <a:t> f x1 x2 …)</a:t>
            </a:r>
          </a:p>
        </p:txBody>
      </p:sp>
    </p:spTree>
    <p:extLst>
      <p:ext uri="{BB962C8B-B14F-4D97-AF65-F5344CB8AC3E}">
        <p14:creationId xmlns:p14="http://schemas.microsoft.com/office/powerpoint/2010/main" val="745389520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to use currying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these:</a:t>
            </a:r>
          </a:p>
          <a:p>
            <a:pPr lvl="1"/>
            <a:r>
              <a:rPr lang="en-US" dirty="0"/>
              <a:t>Assuming </a:t>
            </a:r>
            <a:r>
              <a:rPr lang="en-US" b="1" dirty="0" err="1">
                <a:latin typeface="Courier"/>
                <a:cs typeface="Courier"/>
              </a:rPr>
              <a:t>lst</a:t>
            </a:r>
            <a:r>
              <a:rPr lang="en-US" dirty="0"/>
              <a:t> is a list of numbers, write a call to </a:t>
            </a:r>
            <a:r>
              <a:rPr lang="en-US" b="1" dirty="0">
                <a:latin typeface="Courier"/>
                <a:cs typeface="Courier"/>
              </a:rPr>
              <a:t>filter</a:t>
            </a:r>
            <a:r>
              <a:rPr lang="en-US" dirty="0"/>
              <a:t> that keeps all numbers greater than 4.</a:t>
            </a:r>
          </a:p>
          <a:p>
            <a:pPr lvl="1"/>
            <a:r>
              <a:rPr lang="en-US" dirty="0"/>
              <a:t>Assuming </a:t>
            </a:r>
            <a:r>
              <a:rPr lang="en-US" b="1" dirty="0" err="1">
                <a:latin typeface="Courier"/>
                <a:cs typeface="Courier"/>
              </a:rPr>
              <a:t>lst</a:t>
            </a:r>
            <a:r>
              <a:rPr lang="en-US" dirty="0"/>
              <a:t> is a </a:t>
            </a:r>
            <a:r>
              <a:rPr lang="en-US" b="1" dirty="0"/>
              <a:t>list of lists of numbers</a:t>
            </a:r>
            <a:r>
              <a:rPr lang="en-US" dirty="0"/>
              <a:t>, write a call to </a:t>
            </a:r>
            <a:r>
              <a:rPr lang="en-US" b="1" dirty="0">
                <a:latin typeface="Courier"/>
                <a:cs typeface="Courier"/>
              </a:rPr>
              <a:t>map</a:t>
            </a:r>
            <a:r>
              <a:rPr lang="en-US" dirty="0"/>
              <a:t> that adds a 1 to the front of each </a:t>
            </a:r>
            <a:r>
              <a:rPr lang="en-US" dirty="0" err="1"/>
              <a:t>sublist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Assuming </a:t>
            </a:r>
            <a:r>
              <a:rPr lang="en-US" b="1" dirty="0" err="1">
                <a:latin typeface="Courier"/>
                <a:cs typeface="Courier"/>
              </a:rPr>
              <a:t>lst</a:t>
            </a:r>
            <a:r>
              <a:rPr lang="en-US" dirty="0"/>
              <a:t> is a list of numbers, write a call to </a:t>
            </a:r>
            <a:r>
              <a:rPr lang="en-US" b="1" dirty="0">
                <a:latin typeface="Courier"/>
                <a:cs typeface="Courier"/>
              </a:rPr>
              <a:t>map</a:t>
            </a:r>
            <a:r>
              <a:rPr lang="en-US" dirty="0"/>
              <a:t> that turns each number (in </a:t>
            </a:r>
            <a:r>
              <a:rPr lang="en-US" b="1" dirty="0" err="1">
                <a:latin typeface="Courier"/>
                <a:cs typeface="Courier"/>
              </a:rPr>
              <a:t>lst</a:t>
            </a:r>
            <a:r>
              <a:rPr lang="en-US" dirty="0"/>
              <a:t>) into the list (1 number).</a:t>
            </a:r>
          </a:p>
          <a:p>
            <a:pPr lvl="1"/>
            <a:r>
              <a:rPr lang="en-US" dirty="0"/>
              <a:t>Assuming </a:t>
            </a:r>
            <a:r>
              <a:rPr lang="en-US" b="1" dirty="0" err="1">
                <a:latin typeface="Courier"/>
                <a:cs typeface="Courier"/>
              </a:rPr>
              <a:t>lst</a:t>
            </a:r>
            <a:r>
              <a:rPr lang="en-US" dirty="0"/>
              <a:t> is a list of numbers, write a call to </a:t>
            </a:r>
            <a:r>
              <a:rPr lang="en-US" b="1" dirty="0">
                <a:latin typeface="Courier"/>
                <a:cs typeface="Courier"/>
              </a:rPr>
              <a:t>map</a:t>
            </a:r>
            <a:r>
              <a:rPr lang="en-US" dirty="0"/>
              <a:t> that squares each number (you should curry </a:t>
            </a:r>
            <a:r>
              <a:rPr lang="en-US" b="1" dirty="0" err="1">
                <a:latin typeface="Courier"/>
                <a:cs typeface="Courier"/>
              </a:rPr>
              <a:t>expt</a:t>
            </a:r>
            <a:r>
              <a:rPr lang="en-US" dirty="0"/>
              <a:t>).</a:t>
            </a:r>
          </a:p>
          <a:p>
            <a:pPr lvl="1"/>
            <a:r>
              <a:rPr lang="en-US" dirty="0"/>
              <a:t>Define a function </a:t>
            </a:r>
            <a:r>
              <a:rPr lang="en-US" dirty="0" err="1"/>
              <a:t>dist</a:t>
            </a:r>
            <a:r>
              <a:rPr lang="en-US" dirty="0"/>
              <a:t>-from-origin in terms of currying a function </a:t>
            </a:r>
            <a:r>
              <a:rPr lang="en-US" b="1" dirty="0">
                <a:latin typeface="Courier"/>
                <a:cs typeface="Courier"/>
              </a:rPr>
              <a:t>(</a:t>
            </a:r>
            <a:r>
              <a:rPr lang="en-US" b="1" dirty="0" err="1">
                <a:latin typeface="Courier"/>
                <a:cs typeface="Courier"/>
              </a:rPr>
              <a:t>dist</a:t>
            </a:r>
            <a:r>
              <a:rPr lang="en-US" b="1" dirty="0">
                <a:latin typeface="Courier"/>
                <a:cs typeface="Courier"/>
              </a:rPr>
              <a:t> x1 y1 x2 y2) </a:t>
            </a:r>
            <a:r>
              <a:rPr lang="en-US" dirty="0"/>
              <a:t>[assume </a:t>
            </a:r>
            <a:r>
              <a:rPr lang="en-US" b="1" dirty="0" err="1">
                <a:latin typeface="Courier"/>
                <a:cs typeface="Courier"/>
              </a:rPr>
              <a:t>dist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dirty="0"/>
              <a:t>is already defined elsewhere]</a:t>
            </a:r>
          </a:p>
          <a:p>
            <a:r>
              <a:rPr lang="en-US" dirty="0"/>
              <a:t>Hint: Write each without currying, then </a:t>
            </a:r>
            <a:r>
              <a:rPr lang="en-US"/>
              <a:t>replace the lambda with a curry.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95496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combining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if you want to curry a </a:t>
            </a:r>
            <a:r>
              <a:rPr lang="en-US" dirty="0" err="1"/>
              <a:t>tupled</a:t>
            </a:r>
            <a:r>
              <a:rPr lang="en-US" dirty="0"/>
              <a:t> function or vice-versa?</a:t>
            </a:r>
          </a:p>
          <a:p>
            <a:r>
              <a:rPr lang="en-US" dirty="0"/>
              <a:t>What if a function’s arguments are in the wrong order for the partial application you want?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Naturally, it’s easy to write higher-order wrapper functions</a:t>
            </a:r>
          </a:p>
          <a:p>
            <a:pPr lvl="1"/>
            <a:r>
              <a:rPr lang="en-US" dirty="0"/>
              <a:t>And their types are neat logical formulas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4038600"/>
            <a:ext cx="6705600" cy="1295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other_curry1 f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fn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=&gt; </a:t>
            </a: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fn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y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=&gt; </a:t>
            </a:r>
            <a:r>
              <a:rPr lang="en-US" sz="2000" kern="0" dirty="0">
                <a:latin typeface="Courier New" pitchFamily="49" charset="0"/>
              </a:rPr>
              <a:t>f y x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other_curry2 f x y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>
                <a:latin typeface="Courier New" pitchFamily="49" charset="0"/>
              </a:rPr>
              <a:t>f y x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curry f x y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>
                <a:latin typeface="Courier New" pitchFamily="49" charset="0"/>
              </a:rPr>
              <a:t>f (</a:t>
            </a:r>
            <a:r>
              <a:rPr lang="en-US" sz="2000" kern="0" dirty="0" err="1">
                <a:latin typeface="Courier New" pitchFamily="49" charset="0"/>
              </a:rPr>
              <a:t>x,y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uncurry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f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x</a:t>
            </a:r>
            <a:r>
              <a:rPr lang="en-US" sz="2000" kern="0" dirty="0" err="1">
                <a:latin typeface="Courier New" pitchFamily="49" charset="0"/>
              </a:rPr>
              <a:t>,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y</a:t>
            </a:r>
            <a:r>
              <a:rPr lang="en-US" sz="2000" kern="0" dirty="0">
                <a:latin typeface="Courier New" pitchFamily="49" charset="0"/>
              </a:rPr>
              <a:t>)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>
                <a:latin typeface="Courier New" pitchFamily="49" charset="0"/>
              </a:rPr>
              <a:t>f x y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2804624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Value Restriction Appears </a:t>
            </a:r>
            <a:r>
              <a:rPr lang="en-US" dirty="0">
                <a:sym typeface="Wingdings" pitchFamily="2" charset="2"/>
              </a:rPr>
              <a:t>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you use partial application to create a polymorphic function, it may not work due to the </a:t>
            </a:r>
            <a:r>
              <a:rPr lang="en-US" dirty="0">
                <a:solidFill>
                  <a:schemeClr val="accent2"/>
                </a:solidFill>
              </a:rPr>
              <a:t>value restriction</a:t>
            </a:r>
          </a:p>
          <a:p>
            <a:pPr lvl="1"/>
            <a:endParaRPr lang="en-US" sz="1000" dirty="0">
              <a:solidFill>
                <a:schemeClr val="accent2"/>
              </a:solidFill>
            </a:endParaRPr>
          </a:p>
          <a:p>
            <a:pPr lvl="1"/>
            <a:r>
              <a:rPr lang="en-US" dirty="0">
                <a:solidFill>
                  <a:schemeClr val="accent2"/>
                </a:solidFill>
              </a:rPr>
              <a:t>Warning about “type </a:t>
            </a:r>
            <a:r>
              <a:rPr lang="en-US" dirty="0" err="1">
                <a:solidFill>
                  <a:schemeClr val="accent2"/>
                </a:solidFill>
              </a:rPr>
              <a:t>vars</a:t>
            </a:r>
            <a:r>
              <a:rPr lang="en-US" dirty="0">
                <a:solidFill>
                  <a:schemeClr val="accent2"/>
                </a:solidFill>
              </a:rPr>
              <a:t> not generalized”</a:t>
            </a:r>
          </a:p>
          <a:p>
            <a:pPr lvl="2"/>
            <a:r>
              <a:rPr lang="en-US" dirty="0">
                <a:solidFill>
                  <a:schemeClr val="accent2"/>
                </a:solidFill>
              </a:rPr>
              <a:t>And won’t let you call the function</a:t>
            </a:r>
          </a:p>
          <a:p>
            <a:pPr marL="457200" lvl="1" indent="0">
              <a:buNone/>
            </a:pPr>
            <a:endParaRPr lang="en-US" sz="1000" dirty="0"/>
          </a:p>
          <a:p>
            <a:pPr lvl="1"/>
            <a:r>
              <a:rPr lang="en-US" dirty="0"/>
              <a:t>This should surprise you; you did nothing wrong </a:t>
            </a:r>
            <a:r>
              <a:rPr lang="en-US" dirty="0">
                <a:sym typeface="Wingdings" pitchFamily="2" charset="2"/>
              </a:rPr>
              <a:t> but you still must change your code</a:t>
            </a:r>
            <a:endParaRPr lang="en-US" dirty="0"/>
          </a:p>
          <a:p>
            <a:pPr lvl="1"/>
            <a:endParaRPr lang="en-US" sz="1000" dirty="0"/>
          </a:p>
          <a:p>
            <a:pPr lvl="1"/>
            <a:r>
              <a:rPr lang="en-US" dirty="0"/>
              <a:t>See the written lecture summary about how to work around this wart (and ignore the issue until it arises)</a:t>
            </a:r>
          </a:p>
          <a:p>
            <a:pPr lvl="1"/>
            <a:endParaRPr lang="en-US" sz="1000" dirty="0"/>
          </a:p>
          <a:p>
            <a:pPr lvl="1"/>
            <a:r>
              <a:rPr lang="en-US" dirty="0"/>
              <a:t>The wart is there for good reasons, related to mutation and not breaking the type system</a:t>
            </a:r>
          </a:p>
          <a:p>
            <a:pPr lvl="1"/>
            <a:endParaRPr lang="en-US" sz="1000" dirty="0"/>
          </a:p>
          <a:p>
            <a:pPr lvl="1"/>
            <a:r>
              <a:rPr lang="en-US" dirty="0"/>
              <a:t>More in the lecture on type inference</a:t>
            </a:r>
          </a:p>
        </p:txBody>
      </p:sp>
    </p:spTree>
    <p:extLst>
      <p:ext uri="{BB962C8B-B14F-4D97-AF65-F5344CB8AC3E}">
        <p14:creationId xmlns:p14="http://schemas.microsoft.com/office/powerpoint/2010/main" val="1465349513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5638800" cy="5105400"/>
          </a:xfr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Assume we have a Python/Java-style language.</a:t>
            </a:r>
            <a:br>
              <a:rPr lang="en-US" dirty="0"/>
            </a:br>
            <a:br>
              <a:rPr lang="en-US" dirty="0"/>
            </a:br>
            <a:endParaRPr lang="en-US" dirty="0"/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What does this program print under lexical scoping?</a:t>
            </a:r>
            <a:br>
              <a:rPr lang="en-US" dirty="0"/>
            </a:br>
            <a:endParaRPr lang="en-US" dirty="0"/>
          </a:p>
          <a:p>
            <a:pPr lvl="1" fontAlgn="auto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5, 5</a:t>
            </a:r>
            <a:br>
              <a:rPr lang="en-US" dirty="0"/>
            </a:br>
            <a:endParaRPr lang="en-US" dirty="0"/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What does this program print under dynamic scoping?</a:t>
            </a:r>
            <a:br>
              <a:rPr lang="en-US" dirty="0"/>
            </a:br>
            <a:endParaRPr lang="en-US" dirty="0"/>
          </a:p>
          <a:p>
            <a:pPr lvl="1" fontAlgn="auto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5, 10</a:t>
            </a:r>
            <a:br>
              <a:rPr lang="en-US" dirty="0"/>
            </a:br>
            <a:endParaRPr lang="en-US" dirty="0"/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477000" y="571500"/>
            <a:ext cx="1828800" cy="35433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>
                <a:latin typeface="Courier New" pitchFamily="49" charset="0"/>
              </a:rPr>
              <a:t>x = 5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s-ES_tradnl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kern="0" dirty="0" err="1">
                <a:latin typeface="Courier New" pitchFamily="49" charset="0"/>
              </a:rPr>
              <a:t>def</a:t>
            </a:r>
            <a:r>
              <a:rPr lang="es-ES_tradnl" sz="2000" kern="0" dirty="0">
                <a:latin typeface="Courier New" pitchFamily="49" charset="0"/>
              </a:rPr>
              <a:t> </a:t>
            </a:r>
            <a:r>
              <a:rPr lang="es-ES_tradnl" sz="2000" kern="0" dirty="0" err="1">
                <a:latin typeface="Courier New" pitchFamily="49" charset="0"/>
              </a:rPr>
              <a:t>foo</a:t>
            </a:r>
            <a:r>
              <a:rPr lang="es-ES_tradnl" sz="2000" kern="0" dirty="0">
                <a:latin typeface="Courier New" pitchFamily="49" charset="0"/>
              </a:rPr>
              <a:t>():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  </a:t>
            </a:r>
            <a:r>
              <a:rPr lang="es-ES_tradnl" sz="2000" b="1" kern="0" dirty="0" err="1">
                <a:latin typeface="Courier New" pitchFamily="49" charset="0"/>
              </a:rPr>
              <a:t>print</a:t>
            </a:r>
            <a:r>
              <a:rPr lang="es-ES_tradnl" sz="2000" b="1" kern="0" dirty="0">
                <a:latin typeface="Courier New" pitchFamily="49" charset="0"/>
              </a:rPr>
              <a:t>(x)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latin typeface="Courier New" pitchFamily="49" charset="0"/>
              </a:rPr>
              <a:t>def</a:t>
            </a:r>
            <a:r>
              <a:rPr lang="en-US" sz="2000" kern="0" dirty="0">
                <a:latin typeface="Courier New" pitchFamily="49" charset="0"/>
              </a:rPr>
              <a:t> bar():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  x = 10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foo()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b="1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foo()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latin typeface="Courier New" pitchFamily="49" charset="0"/>
              </a:rPr>
              <a:t>bar()</a:t>
            </a:r>
          </a:p>
        </p:txBody>
      </p:sp>
    </p:spTree>
    <p:extLst>
      <p:ext uri="{BB962C8B-B14F-4D97-AF65-F5344CB8AC3E}">
        <p14:creationId xmlns:p14="http://schemas.microsoft.com/office/powerpoint/2010/main" val="10815089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So which is faster:  </a:t>
            </a:r>
            <a:r>
              <a:rPr lang="en-US" dirty="0" err="1"/>
              <a:t>tupling</a:t>
            </a:r>
            <a:r>
              <a:rPr lang="en-US" dirty="0"/>
              <a:t> or currying multiple-arguments?</a:t>
            </a:r>
          </a:p>
          <a:p>
            <a:endParaRPr lang="en-US" dirty="0"/>
          </a:p>
          <a:p>
            <a:r>
              <a:rPr lang="en-US" dirty="0"/>
              <a:t>They are both constant-time operations, so it doesn’t matter in most of your code – “plenty fast”</a:t>
            </a:r>
          </a:p>
          <a:p>
            <a:pPr lvl="1"/>
            <a:r>
              <a:rPr lang="en-US" dirty="0"/>
              <a:t>Don’t program against an </a:t>
            </a:r>
            <a:r>
              <a:rPr lang="en-US" i="1" dirty="0"/>
              <a:t>implementation</a:t>
            </a:r>
            <a:r>
              <a:rPr lang="en-US" dirty="0"/>
              <a:t> until it matters!</a:t>
            </a:r>
          </a:p>
          <a:p>
            <a:endParaRPr lang="en-US" dirty="0"/>
          </a:p>
          <a:p>
            <a:r>
              <a:rPr lang="en-US" dirty="0"/>
              <a:t>For the small (zero?) part where efficiency matters:</a:t>
            </a:r>
          </a:p>
          <a:p>
            <a:pPr lvl="1"/>
            <a:r>
              <a:rPr lang="en-US" dirty="0"/>
              <a:t>It turns out SML NJ compiles tuples more efficiently</a:t>
            </a:r>
          </a:p>
          <a:p>
            <a:pPr lvl="1"/>
            <a:r>
              <a:rPr lang="en-US" dirty="0"/>
              <a:t>But many other functional-language implementations do better with currying (</a:t>
            </a:r>
            <a:r>
              <a:rPr lang="en-US" dirty="0" err="1"/>
              <a:t>OCaml</a:t>
            </a:r>
            <a:r>
              <a:rPr lang="en-US" dirty="0"/>
              <a:t>, F#, Haskell)</a:t>
            </a:r>
          </a:p>
          <a:p>
            <a:pPr lvl="2"/>
            <a:r>
              <a:rPr lang="en-US" dirty="0"/>
              <a:t>So currying is the “normal thing” and programmers read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t1 -&gt; t2 -&gt; t3 -&gt; t4</a:t>
            </a:r>
            <a:r>
              <a:rPr lang="en-US" dirty="0"/>
              <a:t> as a 3-argument function</a:t>
            </a:r>
          </a:p>
        </p:txBody>
      </p:sp>
    </p:spTree>
    <p:extLst>
      <p:ext uri="{BB962C8B-B14F-4D97-AF65-F5344CB8AC3E}">
        <p14:creationId xmlns:p14="http://schemas.microsoft.com/office/powerpoint/2010/main" val="786801195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Callbacks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common idiom: Library takes functions to apply later, when an </a:t>
            </a:r>
            <a:r>
              <a:rPr lang="en-US" i="1" dirty="0"/>
              <a:t>event</a:t>
            </a:r>
            <a:r>
              <a:rPr lang="en-US" dirty="0"/>
              <a:t> occurs – examples:</a:t>
            </a:r>
          </a:p>
          <a:p>
            <a:pPr lvl="1"/>
            <a:r>
              <a:rPr lang="en-US" dirty="0"/>
              <a:t>When a key is pressed, mouse moves, data arrives</a:t>
            </a:r>
          </a:p>
          <a:p>
            <a:pPr lvl="1"/>
            <a:r>
              <a:rPr lang="en-US" dirty="0"/>
              <a:t>When the program enters some state (e.g., turns in a game)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A library may accept multiple callbacks</a:t>
            </a:r>
          </a:p>
          <a:p>
            <a:pPr lvl="1"/>
            <a:r>
              <a:rPr lang="en-US" dirty="0"/>
              <a:t>Different callbacks may need different private data with different types</a:t>
            </a:r>
          </a:p>
          <a:p>
            <a:pPr lvl="1"/>
            <a:r>
              <a:rPr lang="en-US" dirty="0"/>
              <a:t>(Can accomplish this in C++ with objects that contain private fields.)</a:t>
            </a:r>
          </a:p>
        </p:txBody>
      </p:sp>
    </p:spTree>
    <p:extLst>
      <p:ext uri="{BB962C8B-B14F-4D97-AF65-F5344CB8AC3E}">
        <p14:creationId xmlns:p14="http://schemas.microsoft.com/office/powerpoint/2010/main" val="17108697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Mutable state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While it’s not absolutely necessary, mutable state is reasonably appropriate here</a:t>
            </a:r>
          </a:p>
          <a:p>
            <a:pPr lvl="1"/>
            <a:r>
              <a:rPr lang="en-US" dirty="0"/>
              <a:t>We really do want the “callbacks registered” and “events that have been delivered” to </a:t>
            </a:r>
            <a:r>
              <a:rPr lang="en-US" i="1" dirty="0"/>
              <a:t>change</a:t>
            </a:r>
            <a:r>
              <a:rPr lang="en-US" dirty="0"/>
              <a:t> due to function calls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In "pure" functional programming, there is no mutation.</a:t>
            </a:r>
          </a:p>
          <a:p>
            <a:pPr lvl="1"/>
            <a:r>
              <a:rPr lang="en-US" dirty="0"/>
              <a:t>Therefore, it is </a:t>
            </a:r>
            <a:r>
              <a:rPr lang="en-US" b="1" dirty="0"/>
              <a:t>guaranteed</a:t>
            </a:r>
            <a:r>
              <a:rPr lang="en-US" dirty="0"/>
              <a:t> that calling a function with certain arguments will always return the same value, no matter how many times it's called.</a:t>
            </a:r>
          </a:p>
          <a:p>
            <a:pPr lvl="1"/>
            <a:r>
              <a:rPr lang="en-US" dirty="0"/>
              <a:t>Not guaranteed once mutation is introduced.</a:t>
            </a:r>
          </a:p>
          <a:p>
            <a:pPr lvl="1"/>
            <a:r>
              <a:rPr lang="en-US" dirty="0"/>
              <a:t>This is why global variables are considered "bad" in languages like C or C++ (global constants OK).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9436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Mutable state: Example in C++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n-US" b="1" dirty="0" err="1">
                <a:latin typeface="Courier"/>
                <a:cs typeface="Courier"/>
              </a:rPr>
              <a:t>times_called</a:t>
            </a:r>
            <a:r>
              <a:rPr lang="en-US" b="1" dirty="0">
                <a:latin typeface="Courier"/>
                <a:cs typeface="Courier"/>
              </a:rPr>
              <a:t> = 0</a:t>
            </a:r>
          </a:p>
          <a:p>
            <a:pPr marL="457200" lvl="1" indent="0">
              <a:buNone/>
            </a:pPr>
            <a:endParaRPr lang="en-US" b="1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b="1" dirty="0" err="1">
                <a:latin typeface="Courier"/>
                <a:cs typeface="Courier"/>
              </a:rPr>
              <a:t>int</a:t>
            </a:r>
            <a:r>
              <a:rPr lang="en-US" b="1" dirty="0">
                <a:latin typeface="Courier"/>
                <a:cs typeface="Courier"/>
              </a:rPr>
              <a:t> function() {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</a:t>
            </a:r>
            <a:r>
              <a:rPr lang="en-US" b="1" dirty="0" err="1">
                <a:latin typeface="Courier"/>
                <a:cs typeface="Courier"/>
              </a:rPr>
              <a:t>times_called</a:t>
            </a:r>
            <a:r>
              <a:rPr lang="en-US" b="1" dirty="0">
                <a:latin typeface="Courier"/>
                <a:cs typeface="Courier"/>
              </a:rPr>
              <a:t>++;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return </a:t>
            </a:r>
            <a:r>
              <a:rPr lang="en-US" b="1" dirty="0" err="1">
                <a:latin typeface="Courier"/>
                <a:cs typeface="Courier"/>
              </a:rPr>
              <a:t>times_called</a:t>
            </a:r>
            <a:r>
              <a:rPr lang="en-US" b="1" dirty="0">
                <a:latin typeface="Courier"/>
                <a:cs typeface="Courier"/>
              </a:rPr>
              <a:t>;</a:t>
            </a:r>
          </a:p>
          <a:p>
            <a:pPr marL="457200" lvl="1" indent="0">
              <a:buNone/>
            </a:pPr>
            <a:r>
              <a:rPr lang="en-US" b="1" dirty="0">
                <a:latin typeface="Courier"/>
                <a:cs typeface="Courier"/>
              </a:rPr>
              <a:t>}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This is useful, but can cause big problems if somebody else modifies </a:t>
            </a:r>
            <a:r>
              <a:rPr lang="en-US" b="1" dirty="0" err="1">
                <a:latin typeface="Courier"/>
                <a:cs typeface="Courier"/>
              </a:rPr>
              <a:t>times_called</a:t>
            </a:r>
            <a:r>
              <a:rPr lang="en-US" dirty="0"/>
              <a:t> from elsewhere in the program.</a:t>
            </a:r>
          </a:p>
        </p:txBody>
      </p:sp>
    </p:spTree>
    <p:extLst>
      <p:ext uri="{BB962C8B-B14F-4D97-AF65-F5344CB8AC3E}">
        <p14:creationId xmlns:p14="http://schemas.microsoft.com/office/powerpoint/2010/main" val="969400245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Mutable state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Scheme and Racket's variables are mutable.</a:t>
            </a:r>
          </a:p>
          <a:p>
            <a:r>
              <a:rPr lang="en-US" dirty="0"/>
              <a:t>The name of any function which does mutation contains a "!"</a:t>
            </a:r>
          </a:p>
          <a:p>
            <a:r>
              <a:rPr lang="en-US" dirty="0"/>
              <a:t>Mutate a variable with </a:t>
            </a:r>
            <a:r>
              <a:rPr lang="en-US" b="1" dirty="0">
                <a:latin typeface="Courier"/>
                <a:cs typeface="Courier"/>
              </a:rPr>
              <a:t>set!</a:t>
            </a:r>
          </a:p>
          <a:p>
            <a:pPr lvl="1"/>
            <a:r>
              <a:rPr lang="en-US" dirty="0"/>
              <a:t>Only works after the variable has been placed into an environment with </a:t>
            </a:r>
            <a:r>
              <a:rPr lang="en-US" b="1" dirty="0">
                <a:latin typeface="Courier"/>
                <a:cs typeface="Courier"/>
              </a:rPr>
              <a:t>define</a:t>
            </a:r>
            <a:r>
              <a:rPr lang="en-US" dirty="0"/>
              <a:t>, </a:t>
            </a:r>
            <a:r>
              <a:rPr lang="en-US" b="1" dirty="0">
                <a:latin typeface="Courier"/>
                <a:cs typeface="Courier"/>
              </a:rPr>
              <a:t>let</a:t>
            </a:r>
            <a:r>
              <a:rPr lang="en-US" dirty="0"/>
              <a:t>, or as an argument to a function.</a:t>
            </a:r>
          </a:p>
          <a:p>
            <a:pPr lvl="1"/>
            <a:r>
              <a:rPr lang="en-US" b="1" dirty="0">
                <a:latin typeface="Courier"/>
                <a:cs typeface="Courier"/>
              </a:rPr>
              <a:t>set!</a:t>
            </a:r>
            <a:r>
              <a:rPr lang="en-US" dirty="0"/>
              <a:t> does not return a value.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(define times-called 0)</a:t>
            </a:r>
          </a:p>
          <a:p>
            <a:pPr marL="0" indent="0">
              <a:buNone/>
            </a:pPr>
            <a:r>
              <a:rPr lang="en-US" b="1" dirty="0">
                <a:latin typeface="Courier"/>
                <a:cs typeface="Courier"/>
              </a:rPr>
              <a:t>  (define (function)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(set! times-called (+ 1 times-called)) 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times-called)</a:t>
            </a:r>
          </a:p>
          <a:p>
            <a:r>
              <a:rPr lang="en-US" dirty="0">
                <a:cs typeface="Courier"/>
              </a:rPr>
              <a:t>Notice that functions that have side-effects or use mutation are the only functions that need to have bodies with more than one expression in them.</a:t>
            </a:r>
          </a:p>
        </p:txBody>
      </p:sp>
    </p:spTree>
    <p:extLst>
      <p:ext uri="{BB962C8B-B14F-4D97-AF65-F5344CB8AC3E}">
        <p14:creationId xmlns:p14="http://schemas.microsoft.com/office/powerpoint/2010/main" val="18989715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 example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variable bound to a reference (e.g.,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x</a:t>
            </a:r>
            <a:r>
              <a:rPr lang="en-US" dirty="0"/>
              <a:t>) is still immutable: it will always refer to the same reference</a:t>
            </a:r>
          </a:p>
          <a:p>
            <a:r>
              <a:rPr lang="en-US" dirty="0"/>
              <a:t>But the contents of the reference may change via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:=</a:t>
            </a:r>
          </a:p>
          <a:p>
            <a:r>
              <a:rPr lang="en-US" dirty="0"/>
              <a:t>And there may be aliases to the reference, which matter a lot</a:t>
            </a:r>
          </a:p>
          <a:p>
            <a:r>
              <a:rPr lang="en-US" dirty="0"/>
              <a:t>Reference are first-class values</a:t>
            </a:r>
          </a:p>
          <a:p>
            <a:r>
              <a:rPr lang="en-US" dirty="0"/>
              <a:t>Like a one-field mutable object, so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:=</a:t>
            </a:r>
            <a:r>
              <a:rPr lang="en-US" dirty="0"/>
              <a:t> and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!</a:t>
            </a:r>
            <a:r>
              <a:rPr lang="en-US" dirty="0"/>
              <a:t> don’t specify the field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981200" y="1524000"/>
            <a:ext cx="5105400" cy="19812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x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>
                <a:latin typeface="Courier New" pitchFamily="49" charset="0"/>
              </a:rPr>
              <a:t>ref 42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y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>
                <a:latin typeface="Courier New" pitchFamily="49" charset="0"/>
              </a:rPr>
              <a:t>ref 42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z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>
                <a:latin typeface="Courier New" pitchFamily="49" charset="0"/>
              </a:rPr>
              <a:t>x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_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>
                <a:latin typeface="Courier New" pitchFamily="49" charset="0"/>
              </a:rPr>
              <a:t>x := 43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w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r>
              <a:rPr lang="en-US" sz="2000" kern="0" dirty="0">
                <a:latin typeface="Courier New" pitchFamily="49" charset="0"/>
              </a:rPr>
              <a:t>(!y) + (!z) </a:t>
            </a: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85 *)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rgbClr val="7030A0"/>
                </a:solidFill>
                <a:latin typeface="Courier New" pitchFamily="49" charset="0"/>
              </a:rPr>
              <a:t>(* x + 1 does not type-check)</a:t>
            </a:r>
          </a:p>
        </p:txBody>
      </p:sp>
    </p:spTree>
    <p:extLst>
      <p:ext uri="{BB962C8B-B14F-4D97-AF65-F5344CB8AC3E}">
        <p14:creationId xmlns:p14="http://schemas.microsoft.com/office/powerpoint/2010/main" val="113265697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Racket GUI with callback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 Make a frame by instantiating the frame% class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(define frame (new frame% (label "Example"))) 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 Make a static text message in the frame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(define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msg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(new message% (parent frame)                  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(label "No events so far..."))) 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 Make a button in the frame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(new button% (parent frame)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(label "Click Me")    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(callback (lambda (button event)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        (send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msg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set-label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           (number-&gt;string (function)))))) </a:t>
            </a:r>
          </a:p>
          <a:p>
            <a:pPr marL="0" indent="0">
              <a:buNone/>
            </a:pP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; Show the frame by calling its show method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(send frame show #t)</a:t>
            </a:r>
          </a:p>
        </p:txBody>
      </p:sp>
    </p:spTree>
    <p:extLst>
      <p:ext uri="{BB962C8B-B14F-4D97-AF65-F5344CB8AC3E}">
        <p14:creationId xmlns:p14="http://schemas.microsoft.com/office/powerpoint/2010/main" val="986058237"/>
      </p:ext>
    </p:extLst>
  </p:cSld>
  <p:clrMapOvr>
    <a:masterClrMapping/>
  </p:clrMapOvr>
  <p:transition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Racket GUI with callback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ea typeface="Courier New" charset="0"/>
                <a:cs typeface="Courier New" charset="0"/>
              </a:rPr>
              <a:t>Key code:</a:t>
            </a:r>
          </a:p>
          <a:p>
            <a:pPr marL="0" indent="0">
              <a:buNone/>
            </a:pP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(new button% (parent frame)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(label "Click Me")    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(callback (lambda (button event)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        (send </a:t>
            </a:r>
            <a:r>
              <a:rPr lang="en-US" b="1" dirty="0" err="1">
                <a:latin typeface="Courier New" charset="0"/>
                <a:ea typeface="Courier New" charset="0"/>
                <a:cs typeface="Courier New" charset="0"/>
              </a:rPr>
              <a:t>msg</a:t>
            </a: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set-label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           (number-&gt;string (function)))))) </a:t>
            </a:r>
          </a:p>
          <a:p>
            <a:pPr marL="0" indent="0">
              <a:buNone/>
            </a:pP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(define times-called 0)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(define (function) 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(set! times-called (+ 1 times-called)) 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times-called)</a:t>
            </a:r>
          </a:p>
        </p:txBody>
      </p:sp>
    </p:spTree>
    <p:extLst>
      <p:ext uri="{BB962C8B-B14F-4D97-AF65-F5344CB8AC3E}">
        <p14:creationId xmlns:p14="http://schemas.microsoft.com/office/powerpoint/2010/main" val="1769972347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 cluttering the global frame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04800" y="990600"/>
            <a:ext cx="8686800" cy="510540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ea typeface="Courier New" charset="0"/>
                <a:cs typeface="Courier New" charset="0"/>
              </a:rPr>
              <a:t>Key code:</a:t>
            </a:r>
          </a:p>
          <a:p>
            <a:pPr marL="0" indent="0">
              <a:buNone/>
            </a:pPr>
            <a:endParaRPr lang="en-US" b="1" dirty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(new button% (parent frame2)    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(label "Click Me")    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(callback (let ((count-clicks 0))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        (lambda (button event)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          (set! count-clicks (+ 1 count-clicks))                  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          (send msg2 set-label </a:t>
            </a:r>
          </a:p>
          <a:p>
            <a:pPr marL="0" indent="0">
              <a:buNone/>
            </a:pPr>
            <a:r>
              <a:rPr lang="en-US" b="1" dirty="0">
                <a:latin typeface="Courier New" charset="0"/>
                <a:ea typeface="Courier New" charset="0"/>
                <a:cs typeface="Courier New" charset="0"/>
              </a:rPr>
              <a:t>                   (number-&gt;string count-clicks))))))</a:t>
            </a:r>
          </a:p>
        </p:txBody>
      </p:sp>
    </p:spTree>
    <p:extLst>
      <p:ext uri="{BB962C8B-B14F-4D97-AF65-F5344CB8AC3E}">
        <p14:creationId xmlns:p14="http://schemas.microsoft.com/office/powerpoint/2010/main" val="1857078347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Library implementation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219200" y="1842655"/>
            <a:ext cx="6629400" cy="3429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 err="1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val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cbs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: </a:t>
            </a:r>
            <a:r>
              <a:rPr lang="en-US" sz="2000" kern="0" dirty="0">
                <a:latin typeface="Courier New" pitchFamily="49" charset="0"/>
              </a:rPr>
              <a:t>(</a:t>
            </a:r>
            <a:r>
              <a:rPr lang="en-US" sz="2000" kern="0" dirty="0" err="1">
                <a:latin typeface="Courier New" pitchFamily="49" charset="0"/>
              </a:rPr>
              <a:t>int</a:t>
            </a:r>
            <a:r>
              <a:rPr lang="en-US" sz="2000" kern="0" dirty="0">
                <a:latin typeface="Courier New" pitchFamily="49" charset="0"/>
              </a:rPr>
              <a:t> -&gt; unit) list ref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 </a:t>
            </a:r>
            <a:r>
              <a:rPr lang="en-US" sz="2000" kern="0" dirty="0">
                <a:latin typeface="Courier New" pitchFamily="49" charset="0"/>
              </a:rPr>
              <a:t>ref []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1000" kern="0" dirty="0">
                <a:latin typeface="Courier New" pitchFamily="49" charset="0"/>
              </a:rPr>
              <a:t>   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onKeyEvent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f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 </a:t>
            </a:r>
            <a:r>
              <a:rPr lang="en-US" sz="2000" kern="0" dirty="0" err="1">
                <a:latin typeface="Courier New" pitchFamily="49" charset="0"/>
              </a:rPr>
              <a:t>cbs</a:t>
            </a:r>
            <a:r>
              <a:rPr lang="en-US" sz="2000" kern="0" dirty="0">
                <a:latin typeface="Courier New" pitchFamily="49" charset="0"/>
              </a:rPr>
              <a:t> := f :: (!</a:t>
            </a:r>
            <a:r>
              <a:rPr lang="en-US" sz="2000" kern="0" dirty="0" err="1">
                <a:latin typeface="Courier New" pitchFamily="49" charset="0"/>
              </a:rPr>
              <a:t>cbs</a:t>
            </a:r>
            <a:r>
              <a:rPr lang="en-US" sz="2000" kern="0" dirty="0">
                <a:latin typeface="Courier New" pitchFamily="49" charset="0"/>
              </a:rPr>
              <a:t>)</a:t>
            </a:r>
            <a:endParaRPr lang="en-US" sz="2000" kern="0" dirty="0">
              <a:solidFill>
                <a:schemeClr val="accent1">
                  <a:lumMod val="50000"/>
                </a:schemeClr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fun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onEvent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i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=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let fun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loop </a:t>
            </a:r>
            <a:r>
              <a:rPr lang="en-US" sz="2000" kern="0" dirty="0" err="1">
                <a:solidFill>
                  <a:schemeClr val="accent2"/>
                </a:solidFill>
                <a:latin typeface="Courier New" pitchFamily="49" charset="0"/>
              </a:rPr>
              <a:t>fs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 </a:t>
            </a: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            case </a:t>
            </a:r>
            <a:r>
              <a:rPr lang="en-US" sz="2000" kern="0" dirty="0" err="1">
                <a:latin typeface="Courier New" pitchFamily="49" charset="0"/>
              </a:rPr>
              <a:t>fs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of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    []   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=&gt; </a:t>
            </a:r>
            <a:r>
              <a:rPr lang="en-US" sz="2000" kern="0" dirty="0">
                <a:latin typeface="Courier New" pitchFamily="49" charset="0"/>
              </a:rPr>
              <a:t>()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  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|</a:t>
            </a:r>
            <a:r>
              <a:rPr lang="en-US" sz="2000" kern="0" dirty="0">
                <a:latin typeface="Courier New" pitchFamily="49" charset="0"/>
              </a:rPr>
              <a:t> 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f</a:t>
            </a:r>
            <a:r>
              <a:rPr lang="en-US" sz="2000" kern="0" dirty="0">
                <a:latin typeface="Courier New" pitchFamily="49" charset="0"/>
              </a:rPr>
              <a:t>::</a:t>
            </a:r>
            <a:r>
              <a:rPr lang="en-US" sz="2000" kern="0" dirty="0">
                <a:solidFill>
                  <a:schemeClr val="accent2"/>
                </a:solidFill>
                <a:latin typeface="Courier New" pitchFamily="49" charset="0"/>
              </a:rPr>
              <a:t>fs’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=&gt; </a:t>
            </a:r>
            <a:r>
              <a:rPr lang="en-US" sz="2000" kern="0" dirty="0">
                <a:latin typeface="Courier New" pitchFamily="49" charset="0"/>
              </a:rPr>
              <a:t>(f </a:t>
            </a:r>
            <a:r>
              <a:rPr lang="en-US" sz="2000" kern="0" dirty="0" err="1">
                <a:latin typeface="Courier New" pitchFamily="49" charset="0"/>
              </a:rPr>
              <a:t>i</a:t>
            </a:r>
            <a:r>
              <a:rPr lang="en-US" sz="2000" kern="0" dirty="0">
                <a:latin typeface="Courier New" pitchFamily="49" charset="0"/>
              </a:rPr>
              <a:t>; loop </a:t>
            </a:r>
            <a:r>
              <a:rPr lang="en-US" sz="2000" kern="0" dirty="0" err="1">
                <a:latin typeface="Courier New" pitchFamily="49" charset="0"/>
              </a:rPr>
              <a:t>fs’</a:t>
            </a:r>
            <a:r>
              <a:rPr lang="en-US" sz="2000" kern="0" dirty="0">
                <a:latin typeface="Courier New" pitchFamily="49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in </a:t>
            </a:r>
            <a:r>
              <a:rPr lang="en-US" sz="2000" kern="0" dirty="0">
                <a:latin typeface="Courier New" pitchFamily="49" charset="0"/>
              </a:rPr>
              <a:t>loop (!</a:t>
            </a:r>
            <a:r>
              <a:rPr lang="en-US" sz="2000" kern="0" dirty="0" err="1">
                <a:latin typeface="Courier New" pitchFamily="49" charset="0"/>
              </a:rPr>
              <a:t>cbs</a:t>
            </a:r>
            <a:r>
              <a:rPr lang="en-US" sz="2000" kern="0" dirty="0">
                <a:latin typeface="Courier New" pitchFamily="49" charset="0"/>
              </a:rPr>
              <a:t>) </a:t>
            </a:r>
            <a:r>
              <a:rPr lang="en-US" sz="2000" kern="0" dirty="0">
                <a:solidFill>
                  <a:schemeClr val="accent1">
                    <a:lumMod val="50000"/>
                  </a:schemeClr>
                </a:solidFill>
                <a:latin typeface="Courier New" pitchFamily="49" charset="0"/>
              </a:rPr>
              <a:t>end</a:t>
            </a: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485360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prefer lexical over dynamic scope?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b="1" dirty="0"/>
              <a:t>Function meaning does not depend on variable names used.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Example: Can rename variables at will, as long as you are consistent.</a:t>
            </a: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lvl="1"/>
            <a:r>
              <a:rPr lang="en-US" dirty="0"/>
              <a:t>Lexical scope: guaranteed to have no effects.</a:t>
            </a:r>
            <a:br>
              <a:rPr lang="en-US" dirty="0"/>
            </a:br>
            <a:r>
              <a:rPr lang="en-US" dirty="0"/>
              <a:t>Dynamic scope: might change the function meaning.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When the anonymous function that </a:t>
            </a:r>
            <a:r>
              <a:rPr lang="es-ES_tradnl" b="1" dirty="0">
                <a:latin typeface="Courier New" pitchFamily="49" charset="0"/>
              </a:rPr>
              <a:t>f</a:t>
            </a:r>
            <a:r>
              <a:rPr lang="en-US" dirty="0"/>
              <a:t> returns is called, in lexical scoping, we always know where the values of x and y will be (what frames they're in).  With dynamic scoping, x will be searched for in the functions that called the anonymous function, so who knows what frames they'll be in.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057400" y="2895600"/>
            <a:ext cx="4495800" cy="762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(define (f x)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latin typeface="Courier New" pitchFamily="49" charset="0"/>
              </a:rPr>
              <a:t>  (lambda (y) (+ x y)))</a:t>
            </a:r>
            <a:endParaRPr lang="en-US" sz="2000" b="1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5341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using callback functions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1143000"/>
            <a:ext cx="7924800" cy="41148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(print-if-pressed key message)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(add-callback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(lambda (which-key)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(if (string=? key which-key)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   (begin (display message) (newline)) #f))))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endParaRPr lang="en-US" sz="2000" kern="0" dirty="0"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(define count-presses 0)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(add-callback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(lambda (key)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(set! count-presses (+ 1 count-presses))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(display "total presses = ")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(display count-presses)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(newline)))</a:t>
            </a:r>
          </a:p>
        </p:txBody>
      </p:sp>
    </p:spTree>
    <p:extLst>
      <p:ext uri="{BB962C8B-B14F-4D97-AF65-F5344CB8AC3E}">
        <p14:creationId xmlns:p14="http://schemas.microsoft.com/office/powerpoint/2010/main" val="1020763420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 on the client side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clutter up the global environment with count-presses?</a:t>
            </a:r>
          </a:p>
          <a:p>
            <a:r>
              <a:rPr lang="en-US" dirty="0"/>
              <a:t>We don't want some other function mucking with that variable.</a:t>
            </a:r>
          </a:p>
          <a:p>
            <a:r>
              <a:rPr lang="en-US" dirty="0"/>
              <a:t>Let's hide it inside a let that </a:t>
            </a:r>
            <a:r>
              <a:rPr lang="en-US" b="1" dirty="0"/>
              <a:t>only</a:t>
            </a:r>
            <a:r>
              <a:rPr lang="en-US" dirty="0"/>
              <a:t> our callback can access.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2286000"/>
            <a:ext cx="7924800" cy="2438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(let ((count-presses 0))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(add-callback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(lambda (key)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(set! count-presses (+ 1 count-presses))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(display "total presses = ")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(display count-presses)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kern="0" dirty="0">
                <a:latin typeface="Courier New" pitchFamily="49" charset="0"/>
              </a:rPr>
              <a:t>     (newline)))</a:t>
            </a:r>
          </a:p>
        </p:txBody>
      </p:sp>
    </p:spTree>
    <p:extLst>
      <p:ext uri="{BB962C8B-B14F-4D97-AF65-F5344CB8AC3E}">
        <p14:creationId xmlns:p14="http://schemas.microsoft.com/office/powerpoint/2010/main" val="1871427704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that work?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does the environment diagram for these look like?</a:t>
            </a:r>
            <a:br>
              <a:rPr lang="en-US" dirty="0"/>
            </a:br>
            <a:br>
              <a:rPr lang="en-US" dirty="0"/>
            </a:br>
            <a:r>
              <a:rPr lang="en-US" b="1" dirty="0">
                <a:latin typeface="Courier"/>
                <a:cs typeface="Courier"/>
              </a:rPr>
              <a:t>(define (f x)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(let ((y 1))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(lambda (z) (+ x y z))))</a:t>
            </a:r>
            <a:br>
              <a:rPr lang="en-US" b="1" dirty="0">
                <a:latin typeface="Courier"/>
                <a:cs typeface="Courier"/>
              </a:rPr>
            </a:b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(define g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(let ((x 1))</a:t>
            </a:r>
            <a:br>
              <a:rPr lang="en-US" b="1" dirty="0">
                <a:latin typeface="Courier"/>
                <a:cs typeface="Courier"/>
              </a:rPr>
            </a:br>
            <a:r>
              <a:rPr lang="en-US" b="1" dirty="0">
                <a:latin typeface="Courier"/>
                <a:cs typeface="Courier"/>
              </a:rPr>
              <a:t>    (lambda (y) (+ x y))))</a:t>
            </a:r>
          </a:p>
          <a:p>
            <a:endParaRPr lang="en-US" b="1" dirty="0">
              <a:latin typeface="Courier"/>
              <a:cs typeface="Courier"/>
            </a:endParaRPr>
          </a:p>
          <a:p>
            <a:r>
              <a:rPr lang="en-US" dirty="0">
                <a:cs typeface="Courier"/>
              </a:rPr>
              <a:t>This idea is called </a:t>
            </a:r>
            <a:r>
              <a:rPr lang="en-US" b="1" i="1" dirty="0">
                <a:cs typeface="Courier"/>
              </a:rPr>
              <a:t>let-over-lambda</a:t>
            </a:r>
            <a:r>
              <a:rPr lang="en-US" dirty="0">
                <a:cs typeface="Courier"/>
              </a:rPr>
              <a:t>.  Used to make local variables in a function that persist between function calls.</a:t>
            </a:r>
          </a:p>
        </p:txBody>
      </p:sp>
    </p:spTree>
    <p:extLst>
      <p:ext uri="{BB962C8B-B14F-4D97-AF65-F5344CB8AC3E}">
        <p14:creationId xmlns:p14="http://schemas.microsoft.com/office/powerpoint/2010/main" val="1039927166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an ADT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As our last pattern, closures can implement abstract data types</a:t>
            </a:r>
          </a:p>
          <a:p>
            <a:pPr lvl="1"/>
            <a:r>
              <a:rPr lang="en-US" dirty="0"/>
              <a:t>They can share the same private data</a:t>
            </a:r>
          </a:p>
          <a:p>
            <a:pPr lvl="1"/>
            <a:r>
              <a:rPr lang="en-US" dirty="0"/>
              <a:t>Private data can be mutable or immutable </a:t>
            </a:r>
          </a:p>
          <a:p>
            <a:pPr lvl="1"/>
            <a:r>
              <a:rPr lang="en-US" dirty="0"/>
              <a:t>Feels quite a bit like objects, emphasizing that OOP and functional programming have similarities</a:t>
            </a:r>
          </a:p>
          <a:p>
            <a:pPr marL="0" indent="0">
              <a:buNone/>
            </a:pPr>
            <a:endParaRPr lang="en-US" sz="1000" dirty="0"/>
          </a:p>
          <a:p>
            <a:pPr marL="0" indent="0">
              <a:buNone/>
            </a:pPr>
            <a:r>
              <a:rPr lang="en-US" dirty="0"/>
              <a:t>The actual code is advanced/clever/tricky, but has no new features</a:t>
            </a:r>
          </a:p>
          <a:p>
            <a:pPr lvl="1"/>
            <a:r>
              <a:rPr lang="en-US" dirty="0"/>
              <a:t>Combines lexical scope, closures, and higher-level functions</a:t>
            </a:r>
          </a:p>
          <a:p>
            <a:pPr lvl="1"/>
            <a:r>
              <a:rPr lang="en-US" dirty="0"/>
              <a:t>Client use is not so tricky</a:t>
            </a:r>
          </a:p>
        </p:txBody>
      </p:sp>
    </p:spTree>
    <p:extLst>
      <p:ext uri="{BB962C8B-B14F-4D97-AF65-F5344CB8AC3E}">
        <p14:creationId xmlns:p14="http://schemas.microsoft.com/office/powerpoint/2010/main" val="18339596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52400"/>
            <a:ext cx="8534400" cy="5943600"/>
          </a:xfrm>
        </p:spPr>
        <p:txBody>
          <a:bodyPr/>
          <a:lstStyle/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(define (new-stack)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(let ((the-stack '()))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(define (dispatch method-name)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(</a:t>
            </a:r>
            <a:r>
              <a:rPr lang="en-US" sz="1800" b="1" dirty="0" err="1">
                <a:latin typeface="Courier"/>
                <a:cs typeface="Courier"/>
              </a:rPr>
              <a:t>cond</a:t>
            </a:r>
            <a:r>
              <a:rPr lang="en-US" sz="1800" b="1" dirty="0">
                <a:latin typeface="Courier"/>
                <a:cs typeface="Courier"/>
              </a:rPr>
              <a:t> ((</a:t>
            </a:r>
            <a:r>
              <a:rPr lang="en-US" sz="1800" b="1" dirty="0" err="1">
                <a:latin typeface="Courier"/>
                <a:cs typeface="Courier"/>
              </a:rPr>
              <a:t>eq</a:t>
            </a:r>
            <a:r>
              <a:rPr lang="en-US" sz="1800" b="1" dirty="0">
                <a:latin typeface="Courier"/>
                <a:cs typeface="Courier"/>
              </a:rPr>
              <a:t>? method-name 'empty?) empty?)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      ((</a:t>
            </a:r>
            <a:r>
              <a:rPr lang="en-US" sz="1800" b="1" dirty="0" err="1">
                <a:latin typeface="Courier"/>
                <a:cs typeface="Courier"/>
              </a:rPr>
              <a:t>eq</a:t>
            </a:r>
            <a:r>
              <a:rPr lang="en-US" sz="1800" b="1" dirty="0">
                <a:latin typeface="Courier"/>
                <a:cs typeface="Courier"/>
              </a:rPr>
              <a:t>? method-name 'push) push)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      ((</a:t>
            </a:r>
            <a:r>
              <a:rPr lang="en-US" sz="1800" b="1" dirty="0" err="1">
                <a:latin typeface="Courier"/>
                <a:cs typeface="Courier"/>
              </a:rPr>
              <a:t>eq</a:t>
            </a:r>
            <a:r>
              <a:rPr lang="en-US" sz="1800" b="1" dirty="0">
                <a:latin typeface="Courier"/>
                <a:cs typeface="Courier"/>
              </a:rPr>
              <a:t>? method-name 'pop) pop)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      (#t (error "Bad method name"))))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(define (empty?) (null? the-stack))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(define (push item) (set! the-stack (cons item the-stack)))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(define (pop) 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(if (null? the-stack) (error "Can't pop an empty stack")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    (let ((top-item (car the-stack)))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      (set! the-stack (</a:t>
            </a:r>
            <a:r>
              <a:rPr lang="en-US" sz="1800" b="1" dirty="0" err="1">
                <a:latin typeface="Courier"/>
                <a:cs typeface="Courier"/>
              </a:rPr>
              <a:t>cdr</a:t>
            </a:r>
            <a:r>
              <a:rPr lang="en-US" sz="1800" b="1" dirty="0">
                <a:latin typeface="Courier"/>
                <a:cs typeface="Courier"/>
              </a:rPr>
              <a:t> the-stack))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        top-item)))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    dispatch))    ; this last line is the return value </a:t>
            </a:r>
            <a:br>
              <a:rPr lang="en-US" sz="1800" b="1" dirty="0">
                <a:latin typeface="Courier"/>
                <a:cs typeface="Courier"/>
              </a:rPr>
            </a:br>
            <a:r>
              <a:rPr lang="en-US" sz="1800" b="1" dirty="0">
                <a:latin typeface="Courier"/>
                <a:cs typeface="Courier"/>
              </a:rPr>
              <a:t>                  ; of the let statement at the top.</a:t>
            </a:r>
          </a:p>
        </p:txBody>
      </p:sp>
    </p:spTree>
    <p:extLst>
      <p:ext uri="{BB962C8B-B14F-4D97-AF65-F5344CB8AC3E}">
        <p14:creationId xmlns:p14="http://schemas.microsoft.com/office/powerpoint/2010/main" val="527489141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prefer lexical over dynamic scope?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b="1" dirty="0"/>
              <a:t>Function meaning does not depend on variable names used.</a:t>
            </a:r>
            <a:br>
              <a:rPr lang="en-US" b="1" dirty="0"/>
            </a:br>
            <a:endParaRPr lang="en-US" b="1" dirty="0"/>
          </a:p>
          <a:p>
            <a:pPr marL="0" indent="0">
              <a:buNone/>
            </a:pPr>
            <a:r>
              <a:rPr lang="en-US" dirty="0"/>
              <a:t>Example: Can remove unused variables in lexical scoping.</a:t>
            </a:r>
          </a:p>
          <a:p>
            <a:pPr lvl="1"/>
            <a:r>
              <a:rPr lang="en-US" dirty="0"/>
              <a:t>Dynamic scope: May change meaning of a function (weird)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would never write this in a lexically-scoped language, because the binding of x to 3 is never used.</a:t>
            </a:r>
          </a:p>
          <a:p>
            <a:pPr lvl="2"/>
            <a:r>
              <a:rPr lang="en-US" dirty="0"/>
              <a:t>(No way for g to access this particular binding of x.)</a:t>
            </a:r>
          </a:p>
          <a:p>
            <a:pPr lvl="1"/>
            <a:r>
              <a:rPr lang="en-US" dirty="0"/>
              <a:t>In a dynamically-scoped language, function </a:t>
            </a:r>
            <a:r>
              <a:rPr lang="it-IT" b="1" dirty="0">
                <a:latin typeface="Courier New" pitchFamily="49" charset="0"/>
              </a:rPr>
              <a:t>g</a:t>
            </a:r>
            <a:r>
              <a:rPr lang="en-US" dirty="0"/>
              <a:t> might refer to a non-local variable x, and this binding might be necessary.</a:t>
            </a:r>
          </a:p>
        </p:txBody>
      </p:sp>
      <p:sp>
        <p:nvSpPr>
          <p:cNvPr id="8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590800" y="2667000"/>
            <a:ext cx="2971800" cy="980209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latin typeface="Courier New" pitchFamily="49" charset="0"/>
              </a:rPr>
              <a:t>(</a:t>
            </a:r>
            <a:r>
              <a:rPr lang="it-IT" sz="2000" b="1" kern="0" dirty="0" err="1">
                <a:latin typeface="Courier New" pitchFamily="49" charset="0"/>
              </a:rPr>
              <a:t>define</a:t>
            </a:r>
            <a:r>
              <a:rPr lang="it-IT" sz="2000" b="1" kern="0" dirty="0">
                <a:latin typeface="Courier New" pitchFamily="49" charset="0"/>
              </a:rPr>
              <a:t> (</a:t>
            </a:r>
            <a:r>
              <a:rPr lang="it-IT" sz="2000" b="1" kern="0" dirty="0" err="1">
                <a:latin typeface="Courier New" pitchFamily="49" charset="0"/>
              </a:rPr>
              <a:t>f</a:t>
            </a:r>
            <a:r>
              <a:rPr lang="it-IT" sz="2000" b="1" kern="0" dirty="0">
                <a:latin typeface="Courier New" pitchFamily="49" charset="0"/>
              </a:rPr>
              <a:t> g)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latin typeface="Courier New" pitchFamily="49" charset="0"/>
              </a:rPr>
              <a:t>  (</a:t>
            </a:r>
            <a:r>
              <a:rPr lang="it-IT" sz="2000" b="1" kern="0" dirty="0" err="1">
                <a:latin typeface="Courier New" pitchFamily="49" charset="0"/>
              </a:rPr>
              <a:t>let</a:t>
            </a:r>
            <a:r>
              <a:rPr lang="it-IT" sz="2000" b="1" kern="0" dirty="0">
                <a:latin typeface="Courier New" pitchFamily="49" charset="0"/>
              </a:rPr>
              <a:t> ((x 3))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it-IT" sz="2000" b="1" kern="0" dirty="0">
                <a:latin typeface="Courier New" pitchFamily="49" charset="0"/>
              </a:rPr>
              <a:t>    (g 2)))</a:t>
            </a:r>
            <a:endParaRPr lang="en-US" sz="2000" b="1" kern="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408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prefer lexical over dynamic scope?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2.  Easy to reason about functions where they're defined.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Example: Dynamic scope tries to add a string to a number </a:t>
            </a:r>
            <a:br>
              <a:rPr lang="en-US" dirty="0"/>
            </a:br>
            <a:r>
              <a:rPr lang="en-US" dirty="0"/>
              <a:t>(b/c in the call to (+ x y), x will be "hello")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In lexical scope, we always know what function f does even before the program is compiled or run.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  <a:p>
            <a:pPr marL="0" indent="0">
              <a:buNone/>
            </a:pPr>
            <a:endParaRPr lang="en-US" b="1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209800" y="1524000"/>
            <a:ext cx="4419600" cy="24384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(define x 1)</a:t>
            </a:r>
            <a:b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</a:br>
            <a:endParaRPr lang="es-ES_tradnl" sz="2000" b="1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(define (f y) </a:t>
            </a:r>
            <a:b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  (+ x y))</a:t>
            </a:r>
            <a:b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</a:br>
            <a:endParaRPr lang="es-ES_tradnl" sz="2000" b="1" kern="0" dirty="0">
              <a:solidFill>
                <a:srgbClr val="000000"/>
              </a:solidFill>
              <a:latin typeface="Courier New" pitchFamily="49" charset="0"/>
            </a:endParaRP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(define (g) 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	(</a:t>
            </a:r>
            <a:r>
              <a:rPr lang="es-ES_tradnl" sz="2000" b="1" kern="0" dirty="0" err="1">
                <a:solidFill>
                  <a:srgbClr val="000000"/>
                </a:solidFill>
                <a:latin typeface="Courier New" pitchFamily="49" charset="0"/>
              </a:rPr>
              <a:t>let</a:t>
            </a: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 ((x "</a:t>
            </a:r>
            <a:r>
              <a:rPr lang="es-ES_tradnl" sz="2000" b="1" kern="0" dirty="0" err="1">
                <a:solidFill>
                  <a:srgbClr val="000000"/>
                </a:solidFill>
                <a:latin typeface="Courier New" pitchFamily="49" charset="0"/>
              </a:rPr>
              <a:t>hello</a:t>
            </a: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"))</a:t>
            </a:r>
            <a:b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</a:br>
            <a:r>
              <a:rPr lang="es-ES_tradnl" sz="2000" b="1" kern="0" dirty="0">
                <a:solidFill>
                  <a:srgbClr val="000000"/>
                </a:solidFill>
                <a:latin typeface="Courier New" pitchFamily="49" charset="0"/>
              </a:rPr>
              <a:t>  (f 4))</a:t>
            </a:r>
          </a:p>
        </p:txBody>
      </p:sp>
    </p:spTree>
    <p:extLst>
      <p:ext uri="{BB962C8B-B14F-4D97-AF65-F5344CB8AC3E}">
        <p14:creationId xmlns:p14="http://schemas.microsoft.com/office/powerpoint/2010/main" val="260287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prefer lexical over dynamic scope?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 startAt="3"/>
            </a:pPr>
            <a:r>
              <a:rPr lang="en-US" b="1" dirty="0"/>
              <a:t>Closures can easily store the data they need.</a:t>
            </a:r>
          </a:p>
          <a:p>
            <a:pPr lvl="1"/>
            <a:r>
              <a:rPr lang="en-US" dirty="0"/>
              <a:t>Many more examples and idioms to come.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anonymous function returned by </a:t>
            </a:r>
            <a:r>
              <a:rPr lang="en-US" b="1" dirty="0" err="1">
                <a:solidFill>
                  <a:srgbClr val="000000"/>
                </a:solidFill>
                <a:latin typeface="Courier New" pitchFamily="49" charset="0"/>
              </a:rPr>
              <a:t>gteq</a:t>
            </a:r>
            <a:r>
              <a:rPr lang="en-US" dirty="0"/>
              <a:t> references a non-local variable x.</a:t>
            </a:r>
            <a:br>
              <a:rPr lang="en-US" dirty="0"/>
            </a:br>
            <a:r>
              <a:rPr lang="en-US" dirty="0"/>
              <a:t>  </a:t>
            </a:r>
          </a:p>
          <a:p>
            <a:r>
              <a:rPr lang="en-US" dirty="0"/>
              <a:t>In lexical scoping, the closure created for the anonymous function will point to </a:t>
            </a:r>
            <a:r>
              <a:rPr lang="en-US" dirty="0" err="1"/>
              <a:t>gteq's</a:t>
            </a:r>
            <a:r>
              <a:rPr lang="en-US" dirty="0"/>
              <a:t> frame so x can be found.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 dynamic scoping, who knows what x would be.  Makes it impossible to use this functionality.</a:t>
            </a:r>
          </a:p>
        </p:txBody>
      </p:sp>
      <p:sp>
        <p:nvSpPr>
          <p:cNvPr id="7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1981200"/>
            <a:ext cx="7620000" cy="762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(define (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gteq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x) (lambda (y) (&gt;= y x)))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(define (no-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negs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 (filter (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gteq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0)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219890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dynamic scope exist?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Lexical scope for variables is definitely the right default.</a:t>
            </a:r>
          </a:p>
          <a:p>
            <a:pPr lvl="1"/>
            <a:r>
              <a:rPr lang="en-US" dirty="0"/>
              <a:t>Very common across languages.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Dynamic scope is occasionally convenient in some situations (e.g., exception handling).</a:t>
            </a:r>
          </a:p>
          <a:p>
            <a:pPr lvl="1"/>
            <a:r>
              <a:rPr lang="en-US" dirty="0"/>
              <a:t>So some languages (e.g., Racket) have special ways to do it.</a:t>
            </a:r>
          </a:p>
          <a:p>
            <a:pPr lvl="1"/>
            <a:r>
              <a:rPr lang="en-US" dirty="0"/>
              <a:t>But most don’t bother.</a:t>
            </a:r>
            <a:br>
              <a:rPr lang="en-US" dirty="0"/>
            </a:br>
            <a:endParaRPr lang="en-US" dirty="0"/>
          </a:p>
          <a:p>
            <a:r>
              <a:rPr lang="en-US" dirty="0"/>
              <a:t>Historically, dynamic scoping was used more frequently in older languages because it's easier to implement than lexical scoping.</a:t>
            </a:r>
          </a:p>
          <a:p>
            <a:pPr lvl="1"/>
            <a:r>
              <a:rPr lang="en-US" dirty="0"/>
              <a:t>Strategy: Just search through the call stack until variable is found.  No closures needed.</a:t>
            </a:r>
          </a:p>
          <a:p>
            <a:pPr lvl="1"/>
            <a:r>
              <a:rPr lang="en-US" dirty="0"/>
              <a:t>Call stack maintains list of functions that are currently being called, so might as well use it to find non-local variables.</a:t>
            </a:r>
          </a:p>
        </p:txBody>
      </p:sp>
    </p:spTree>
    <p:extLst>
      <p:ext uri="{BB962C8B-B14F-4D97-AF65-F5344CB8AC3E}">
        <p14:creationId xmlns:p14="http://schemas.microsoft.com/office/powerpoint/2010/main" val="2030399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Iterators made better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Functions like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map</a:t>
            </a:r>
            <a:r>
              <a:rPr lang="en-US" dirty="0"/>
              <a:t> and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filter</a:t>
            </a:r>
            <a:r>
              <a:rPr lang="en-US" dirty="0"/>
              <a:t> are </a:t>
            </a:r>
            <a:r>
              <a:rPr lang="en-US" i="1" dirty="0"/>
              <a:t>much</a:t>
            </a:r>
            <a:r>
              <a:rPr lang="en-US" dirty="0"/>
              <a:t> more powerful thanks to closures and lexical scope</a:t>
            </a:r>
          </a:p>
          <a:p>
            <a:pPr lvl="1"/>
            <a:endParaRPr lang="en-US" dirty="0"/>
          </a:p>
          <a:p>
            <a:r>
              <a:rPr lang="en-US" dirty="0"/>
              <a:t>Function passed in can use any “private” data in its environment</a:t>
            </a:r>
          </a:p>
          <a:p>
            <a:pPr lvl="1"/>
            <a:endParaRPr lang="en-US" dirty="0"/>
          </a:p>
          <a:p>
            <a:r>
              <a:rPr lang="en-US" dirty="0"/>
              <a:t>Iterator (e.g., map or filter) “doesn’t even know the data is there”</a:t>
            </a:r>
          </a:p>
          <a:p>
            <a:pPr lvl="1"/>
            <a:r>
              <a:rPr lang="en-US" dirty="0"/>
              <a:t>It just calls the function that it's passed, and that function will take care of everything.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62000" y="4038600"/>
            <a:ext cx="7620000" cy="762000"/>
          </a:xfrm>
          <a:prstGeom prst="rect">
            <a:avLst/>
          </a:prstGeom>
          <a:solidFill>
            <a:srgbClr val="FFFF99"/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(define (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gteq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x) (lambda (y) (&gt;= y x)))</a:t>
            </a:r>
          </a:p>
          <a:p>
            <a:pPr marL="342900" indent="-342900">
              <a:lnSpc>
                <a:spcPct val="90000"/>
              </a:lnSpc>
              <a:spcBef>
                <a:spcPts val="200"/>
              </a:spcBef>
              <a:defRPr/>
            </a:pP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(define (no-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negs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 (filter (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gteq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 0) </a:t>
            </a:r>
            <a:r>
              <a:rPr lang="en-US" sz="2000" b="1" kern="0" dirty="0" err="1">
                <a:solidFill>
                  <a:srgbClr val="000000"/>
                </a:solidFill>
                <a:latin typeface="Courier New" pitchFamily="49" charset="0"/>
              </a:rPr>
              <a:t>lst</a:t>
            </a:r>
            <a:r>
              <a:rPr lang="en-US" sz="2000" b="1" kern="0" dirty="0">
                <a:solidFill>
                  <a:srgbClr val="000000"/>
                </a:solidFill>
                <a:latin typeface="Courier New" pitchFamily="49" charset="0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1568012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dan_design_template">
  <a:themeElements>
    <a:clrScheme name="dan_design_template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an_design_template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_design_template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_design_templat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93932</TotalTime>
  <Words>4229</Words>
  <Application>Microsoft Macintosh PowerPoint</Application>
  <PresentationFormat>On-screen Show (4:3)</PresentationFormat>
  <Paragraphs>472</Paragraphs>
  <Slides>44</Slides>
  <Notes>3</Notes>
  <HiddenSlides>13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1" baseType="lpstr">
      <vt:lpstr>Arial</vt:lpstr>
      <vt:lpstr>Calibri</vt:lpstr>
      <vt:lpstr>Calibri Light</vt:lpstr>
      <vt:lpstr>Courier</vt:lpstr>
      <vt:lpstr>Courier New</vt:lpstr>
      <vt:lpstr>Times New Roman</vt:lpstr>
      <vt:lpstr>dan_design_template</vt:lpstr>
      <vt:lpstr>CS 360  Programming Languages Day 13 – Dynamic Scope, Closure Idioms</vt:lpstr>
      <vt:lpstr>Lexical scoping vs dynamic scoping</vt:lpstr>
      <vt:lpstr>Example</vt:lpstr>
      <vt:lpstr>Why do we prefer lexical over dynamic scope?</vt:lpstr>
      <vt:lpstr>Why do we prefer lexical over dynamic scope?</vt:lpstr>
      <vt:lpstr>Why do we prefer lexical over dynamic scope?</vt:lpstr>
      <vt:lpstr>Why do we prefer lexical over dynamic scope?</vt:lpstr>
      <vt:lpstr>Why does dynamic scope exist?</vt:lpstr>
      <vt:lpstr>Iterators made better</vt:lpstr>
      <vt:lpstr>More idioms</vt:lpstr>
      <vt:lpstr>Combine functions</vt:lpstr>
      <vt:lpstr>Left-to-right or right-to-left</vt:lpstr>
      <vt:lpstr>Another example</vt:lpstr>
      <vt:lpstr>Currying and Partial Application</vt:lpstr>
      <vt:lpstr>Currying and Partial Application: Example</vt:lpstr>
      <vt:lpstr>Currying and Partial Application</vt:lpstr>
      <vt:lpstr>Currying and Partial Application</vt:lpstr>
      <vt:lpstr>Currying and Partial Application</vt:lpstr>
      <vt:lpstr>Currying and Partial Application</vt:lpstr>
      <vt:lpstr>Currying and Partial Application</vt:lpstr>
      <vt:lpstr>Currying and Partial Application</vt:lpstr>
      <vt:lpstr>Syntactic sugar</vt:lpstr>
      <vt:lpstr>Return to the foldr </vt:lpstr>
      <vt:lpstr>Another example</vt:lpstr>
      <vt:lpstr>Another example</vt:lpstr>
      <vt:lpstr>When to use currying</vt:lpstr>
      <vt:lpstr>When to use currying</vt:lpstr>
      <vt:lpstr>More combining functions</vt:lpstr>
      <vt:lpstr>The Value Restriction Appears </vt:lpstr>
      <vt:lpstr>Efficiency</vt:lpstr>
      <vt:lpstr>Callbacks</vt:lpstr>
      <vt:lpstr>Mutable state</vt:lpstr>
      <vt:lpstr>Mutable state: Example in C++</vt:lpstr>
      <vt:lpstr>Mutable state</vt:lpstr>
      <vt:lpstr>References example</vt:lpstr>
      <vt:lpstr>Example Racket GUI with callback</vt:lpstr>
      <vt:lpstr>Example Racket GUI with callback</vt:lpstr>
      <vt:lpstr>Avoid cluttering the global frame</vt:lpstr>
      <vt:lpstr>Library implementation</vt:lpstr>
      <vt:lpstr>Examples of using callback functions</vt:lpstr>
      <vt:lpstr>Improvement on the client side</vt:lpstr>
      <vt:lpstr>How does that work?</vt:lpstr>
      <vt:lpstr>Implementing an ADT</vt:lpstr>
      <vt:lpstr>PowerPoint Presentation</vt:lpstr>
    </vt:vector>
  </TitlesOfParts>
  <Company>UW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Languages &amp;  Software Engineering</dc:title>
  <dc:creator>Dan Grossman</dc:creator>
  <cp:lastModifiedBy>Kirlin_Phillip</cp:lastModifiedBy>
  <cp:revision>914</cp:revision>
  <cp:lastPrinted>2017-08-30T19:10:09Z</cp:lastPrinted>
  <dcterms:created xsi:type="dcterms:W3CDTF">2009-03-13T20:43:19Z</dcterms:created>
  <dcterms:modified xsi:type="dcterms:W3CDTF">2023-03-09T19:47:00Z</dcterms:modified>
</cp:coreProperties>
</file>